
<file path=[Content_Types].xml><?xml version="1.0" encoding="utf-8"?>
<Types xmlns="http://schemas.openxmlformats.org/package/2006/content-types">
  <Default Extension="png" ContentType="image/png"/>
  <Default Extension="jpeg" ContentType="image/jpeg"/>
  <Default Extension="wmf" ContentType="image/x-w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43891200" cy="32918400"/>
  <p:notesSz cx="6985000" cy="9283700"/>
  <p:defaultTextStyle>
    <a:defPPr>
      <a:defRPr lang="en-US"/>
    </a:defPPr>
    <a:lvl1pPr marL="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1pPr>
    <a:lvl2pPr marL="219456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2pPr>
    <a:lvl3pPr marL="438912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3pPr>
    <a:lvl4pPr marL="658368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4pPr>
    <a:lvl5pPr marL="877824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5pPr>
    <a:lvl6pPr marL="1097280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6pPr>
    <a:lvl7pPr marL="1316736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7pPr>
    <a:lvl8pPr marL="1536192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8pPr>
    <a:lvl9pPr marL="1755648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68">
          <p15:clr>
            <a:srgbClr val="A4A3A4"/>
          </p15:clr>
        </p15:guide>
        <p15:guide id="2" pos="1382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6905" autoAdjust="0"/>
  </p:normalViewPr>
  <p:slideViewPr>
    <p:cSldViewPr snapToGrid="0" snapToObjects="1">
      <p:cViewPr>
        <p:scale>
          <a:sx n="25" d="100"/>
          <a:sy n="25" d="100"/>
        </p:scale>
        <p:origin x="-36" y="-972"/>
      </p:cViewPr>
      <p:guideLst>
        <p:guide orient="horz" pos="10368"/>
        <p:guide pos="1382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png>
</file>

<file path=ppt/media/image20.wmf>
</file>

<file path=ppt/media/image21.wm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26833" cy="464185"/>
          </a:xfrm>
          <a:prstGeom prst="rect">
            <a:avLst/>
          </a:prstGeom>
        </p:spPr>
        <p:txBody>
          <a:bodyPr vert="horz" lIns="92958" tIns="46479" rIns="92958" bIns="4647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56550" y="0"/>
            <a:ext cx="3026833" cy="464185"/>
          </a:xfrm>
          <a:prstGeom prst="rect">
            <a:avLst/>
          </a:prstGeom>
        </p:spPr>
        <p:txBody>
          <a:bodyPr vert="horz" lIns="92958" tIns="46479" rIns="92958" bIns="46479" rtlCol="0"/>
          <a:lstStyle>
            <a:lvl1pPr algn="r">
              <a:defRPr sz="1200"/>
            </a:lvl1pPr>
          </a:lstStyle>
          <a:p>
            <a:fld id="{43A0CFD7-D4DB-9646-BA10-65033F233BC1}" type="datetimeFigureOut">
              <a:rPr lang="en-US" smtClean="0"/>
              <a:pPr/>
              <a:t>12/9/2016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71575" y="696913"/>
            <a:ext cx="4641850" cy="34813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958" tIns="46479" rIns="92958" bIns="4647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8500" y="4409758"/>
            <a:ext cx="5588000" cy="4177665"/>
          </a:xfrm>
          <a:prstGeom prst="rect">
            <a:avLst/>
          </a:prstGeom>
        </p:spPr>
        <p:txBody>
          <a:bodyPr vert="horz" lIns="92958" tIns="46479" rIns="92958" bIns="46479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17904"/>
            <a:ext cx="3026833" cy="464185"/>
          </a:xfrm>
          <a:prstGeom prst="rect">
            <a:avLst/>
          </a:prstGeom>
        </p:spPr>
        <p:txBody>
          <a:bodyPr vert="horz" lIns="92958" tIns="46479" rIns="92958" bIns="4647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56550" y="8817904"/>
            <a:ext cx="3026833" cy="464185"/>
          </a:xfrm>
          <a:prstGeom prst="rect">
            <a:avLst/>
          </a:prstGeom>
        </p:spPr>
        <p:txBody>
          <a:bodyPr vert="horz" lIns="92958" tIns="46479" rIns="92958" bIns="46479" rtlCol="0" anchor="b"/>
          <a:lstStyle>
            <a:lvl1pPr algn="r">
              <a:defRPr sz="1200"/>
            </a:lvl1pPr>
          </a:lstStyle>
          <a:p>
            <a:fld id="{C12D32C1-15B1-094C-B67D-34EB0DB3B07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823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2D32C1-15B1-094C-B67D-34EB0DB3B07E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1301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10226042"/>
            <a:ext cx="37307520" cy="705612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3680" y="18653760"/>
            <a:ext cx="30723840" cy="84124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5836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778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1E3D0-6F0E-C946-BA9B-890F555BFE44}" type="datetimeFigureOut">
              <a:rPr lang="en-US" smtClean="0"/>
              <a:pPr/>
              <a:t>12/9/2016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7F9F8-1764-814E-BF3F-76BD06A1506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437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1E3D0-6F0E-C946-BA9B-890F555BFE44}" type="datetimeFigureOut">
              <a:rPr lang="en-US" smtClean="0"/>
              <a:pPr/>
              <a:t>12/9/2016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7F9F8-1764-814E-BF3F-76BD06A1506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0809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821120" y="1318265"/>
            <a:ext cx="9875520" cy="2808732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94560" y="1318265"/>
            <a:ext cx="28895040" cy="2808732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1E3D0-6F0E-C946-BA9B-890F555BFE44}" type="datetimeFigureOut">
              <a:rPr lang="en-US" smtClean="0"/>
              <a:pPr/>
              <a:t>12/9/2016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7F9F8-1764-814E-BF3F-76BD06A1506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826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1E3D0-6F0E-C946-BA9B-890F555BFE44}" type="datetimeFigureOut">
              <a:rPr lang="en-US" smtClean="0"/>
              <a:pPr/>
              <a:t>12/9/2016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7F9F8-1764-814E-BF3F-76BD06A1506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0438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2" y="21153122"/>
            <a:ext cx="37307520" cy="6537960"/>
          </a:xfrm>
        </p:spPr>
        <p:txBody>
          <a:bodyPr anchor="t"/>
          <a:lstStyle>
            <a:lvl1pPr algn="l">
              <a:defRPr sz="192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2" y="13952225"/>
            <a:ext cx="37307520" cy="7200898"/>
          </a:xfrm>
        </p:spPr>
        <p:txBody>
          <a:bodyPr anchor="b"/>
          <a:lstStyle>
            <a:lvl1pPr marL="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1pPr>
            <a:lvl2pPr marL="2194560" indent="0">
              <a:buNone/>
              <a:defRPr sz="8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1E3D0-6F0E-C946-BA9B-890F555BFE44}" type="datetimeFigureOut">
              <a:rPr lang="en-US" smtClean="0"/>
              <a:pPr/>
              <a:t>12/9/2016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7F9F8-1764-814E-BF3F-76BD06A1506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8577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94560" y="7680963"/>
            <a:ext cx="19385280" cy="21724622"/>
          </a:xfr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311360" y="7680963"/>
            <a:ext cx="19385280" cy="21724622"/>
          </a:xfr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1E3D0-6F0E-C946-BA9B-890F555BFE44}" type="datetimeFigureOut">
              <a:rPr lang="en-US" smtClean="0"/>
              <a:pPr/>
              <a:t>12/9/2016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7F9F8-1764-814E-BF3F-76BD06A1506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5192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0" y="7368542"/>
            <a:ext cx="19392902" cy="3070858"/>
          </a:xfrm>
        </p:spPr>
        <p:txBody>
          <a:bodyPr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4560" y="10439400"/>
            <a:ext cx="19392902" cy="18966182"/>
          </a:xfr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122" y="7368542"/>
            <a:ext cx="19400520" cy="3070858"/>
          </a:xfrm>
        </p:spPr>
        <p:txBody>
          <a:bodyPr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122" y="10439400"/>
            <a:ext cx="19400520" cy="18966182"/>
          </a:xfr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1E3D0-6F0E-C946-BA9B-890F555BFE44}" type="datetimeFigureOut">
              <a:rPr lang="en-US" smtClean="0"/>
              <a:pPr/>
              <a:t>12/9/2016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7F9F8-1764-814E-BF3F-76BD06A1506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399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1E3D0-6F0E-C946-BA9B-890F555BFE44}" type="datetimeFigureOut">
              <a:rPr lang="en-US" smtClean="0"/>
              <a:pPr/>
              <a:t>12/9/2016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7F9F8-1764-814E-BF3F-76BD06A1506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7096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1E3D0-6F0E-C946-BA9B-890F555BFE44}" type="datetimeFigureOut">
              <a:rPr lang="en-US" smtClean="0"/>
              <a:pPr/>
              <a:t>12/9/2016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7F9F8-1764-814E-BF3F-76BD06A1506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01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3" y="1310640"/>
            <a:ext cx="14439902" cy="5577840"/>
          </a:xfr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240" y="1310643"/>
            <a:ext cx="24536400" cy="28094942"/>
          </a:xfrm>
        </p:spPr>
        <p:txBody>
          <a:bodyPr/>
          <a:lstStyle>
            <a:lvl1pPr>
              <a:defRPr sz="15400"/>
            </a:lvl1pPr>
            <a:lvl2pPr>
              <a:defRPr sz="13400"/>
            </a:lvl2pPr>
            <a:lvl3pPr>
              <a:defRPr sz="1150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563" y="6888483"/>
            <a:ext cx="14439902" cy="22517102"/>
          </a:xfrm>
        </p:spPr>
        <p:txBody>
          <a:bodyPr/>
          <a:lstStyle>
            <a:lvl1pPr marL="0" indent="0">
              <a:buNone/>
              <a:defRPr sz="6700"/>
            </a:lvl1pPr>
            <a:lvl2pPr marL="2194560" indent="0">
              <a:buNone/>
              <a:defRPr sz="5800"/>
            </a:lvl2pPr>
            <a:lvl3pPr marL="4389120" indent="0">
              <a:buNone/>
              <a:defRPr sz="4800"/>
            </a:lvl3pPr>
            <a:lvl4pPr marL="6583680" indent="0">
              <a:buNone/>
              <a:defRPr sz="4300"/>
            </a:lvl4pPr>
            <a:lvl5pPr marL="8778240" indent="0">
              <a:buNone/>
              <a:defRPr sz="4300"/>
            </a:lvl5pPr>
            <a:lvl6pPr marL="10972800" indent="0">
              <a:buNone/>
              <a:defRPr sz="4300"/>
            </a:lvl6pPr>
            <a:lvl7pPr marL="13167360" indent="0">
              <a:buNone/>
              <a:defRPr sz="4300"/>
            </a:lvl7pPr>
            <a:lvl8pPr marL="15361920" indent="0">
              <a:buNone/>
              <a:defRPr sz="4300"/>
            </a:lvl8pPr>
            <a:lvl9pPr marL="17556480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1E3D0-6F0E-C946-BA9B-890F555BFE44}" type="datetimeFigureOut">
              <a:rPr lang="en-US" smtClean="0"/>
              <a:pPr/>
              <a:t>12/9/2016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7F9F8-1764-814E-BF3F-76BD06A1506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280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982" y="23042880"/>
            <a:ext cx="26334720" cy="2720342"/>
          </a:xfr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982" y="2941320"/>
            <a:ext cx="26334720" cy="19751040"/>
          </a:xfrm>
        </p:spPr>
        <p:txBody>
          <a:bodyPr/>
          <a:lstStyle>
            <a:lvl1pPr marL="0" indent="0">
              <a:buNone/>
              <a:defRPr sz="15400"/>
            </a:lvl1pPr>
            <a:lvl2pPr marL="2194560" indent="0">
              <a:buNone/>
              <a:defRPr sz="13400"/>
            </a:lvl2pPr>
            <a:lvl3pPr marL="4389120" indent="0">
              <a:buNone/>
              <a:defRPr sz="1150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982" y="25763222"/>
            <a:ext cx="26334720" cy="3863338"/>
          </a:xfrm>
        </p:spPr>
        <p:txBody>
          <a:bodyPr/>
          <a:lstStyle>
            <a:lvl1pPr marL="0" indent="0">
              <a:buNone/>
              <a:defRPr sz="6700"/>
            </a:lvl1pPr>
            <a:lvl2pPr marL="2194560" indent="0">
              <a:buNone/>
              <a:defRPr sz="5800"/>
            </a:lvl2pPr>
            <a:lvl3pPr marL="4389120" indent="0">
              <a:buNone/>
              <a:defRPr sz="4800"/>
            </a:lvl3pPr>
            <a:lvl4pPr marL="6583680" indent="0">
              <a:buNone/>
              <a:defRPr sz="4300"/>
            </a:lvl4pPr>
            <a:lvl5pPr marL="8778240" indent="0">
              <a:buNone/>
              <a:defRPr sz="4300"/>
            </a:lvl5pPr>
            <a:lvl6pPr marL="10972800" indent="0">
              <a:buNone/>
              <a:defRPr sz="4300"/>
            </a:lvl6pPr>
            <a:lvl7pPr marL="13167360" indent="0">
              <a:buNone/>
              <a:defRPr sz="4300"/>
            </a:lvl7pPr>
            <a:lvl8pPr marL="15361920" indent="0">
              <a:buNone/>
              <a:defRPr sz="4300"/>
            </a:lvl8pPr>
            <a:lvl9pPr marL="17556480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1E3D0-6F0E-C946-BA9B-890F555BFE44}" type="datetimeFigureOut">
              <a:rPr lang="en-US" smtClean="0"/>
              <a:pPr/>
              <a:t>12/9/2016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7F9F8-1764-814E-BF3F-76BD06A1506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6766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94560" y="1318262"/>
            <a:ext cx="39502080" cy="5486400"/>
          </a:xfrm>
          <a:prstGeom prst="rect">
            <a:avLst/>
          </a:prstGeom>
        </p:spPr>
        <p:txBody>
          <a:bodyPr vert="horz" lIns="438912" tIns="219456" rIns="438912" bIns="219456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0" y="7680963"/>
            <a:ext cx="39502080" cy="21724622"/>
          </a:xfrm>
          <a:prstGeom prst="rect">
            <a:avLst/>
          </a:prstGeom>
        </p:spPr>
        <p:txBody>
          <a:bodyPr vert="horz" lIns="438912" tIns="219456" rIns="438912" bIns="219456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194560" y="30510482"/>
            <a:ext cx="10241280" cy="17526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l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E1E3D0-6F0E-C946-BA9B-890F555BFE44}" type="datetimeFigureOut">
              <a:rPr lang="en-US" smtClean="0"/>
              <a:pPr/>
              <a:t>12/9/2016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996160" y="30510482"/>
            <a:ext cx="13898880" cy="17526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ctr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455360" y="30510482"/>
            <a:ext cx="10241280" cy="17526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r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67F9F8-1764-814E-BF3F-76BD06A1506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9244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194560" rtl="0" eaLnBrk="1" latinLnBrk="0" hangingPunct="1">
        <a:spcBef>
          <a:spcPct val="0"/>
        </a:spcBef>
        <a:buNone/>
        <a:defRPr sz="21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45920" indent="-1645920" algn="l" defTabSz="2194560" rtl="0" eaLnBrk="1" latinLnBrk="0" hangingPunct="1">
        <a:spcBef>
          <a:spcPct val="20000"/>
        </a:spcBef>
        <a:buFont typeface="Arial"/>
        <a:buChar char="•"/>
        <a:defRPr sz="15400" kern="1200">
          <a:solidFill>
            <a:schemeClr val="tx1"/>
          </a:solidFill>
          <a:latin typeface="+mn-lt"/>
          <a:ea typeface="+mn-ea"/>
          <a:cs typeface="+mn-cs"/>
        </a:defRPr>
      </a:lvl1pPr>
      <a:lvl2pPr marL="3566160" indent="-1371600" algn="l" defTabSz="2194560" rtl="0" eaLnBrk="1" latinLnBrk="0" hangingPunct="1">
        <a:spcBef>
          <a:spcPct val="20000"/>
        </a:spcBef>
        <a:buFont typeface="Arial"/>
        <a:buChar char="–"/>
        <a:defRPr sz="1340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2194560" rtl="0" eaLnBrk="1" latinLnBrk="0" hangingPunct="1">
        <a:spcBef>
          <a:spcPct val="20000"/>
        </a:spcBef>
        <a:buFont typeface="Arial"/>
        <a:buChar char="•"/>
        <a:defRPr sz="115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2194560" rtl="0" eaLnBrk="1" latinLnBrk="0" hangingPunct="1">
        <a:spcBef>
          <a:spcPct val="20000"/>
        </a:spcBef>
        <a:buFont typeface="Arial"/>
        <a:buChar char="–"/>
        <a:defRPr sz="960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2194560" rtl="0" eaLnBrk="1" latinLnBrk="0" hangingPunct="1">
        <a:spcBef>
          <a:spcPct val="20000"/>
        </a:spcBef>
        <a:buFont typeface="Arial"/>
        <a:buChar char="»"/>
        <a:defRPr sz="9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wmf"/><Relationship Id="rId18" Type="http://schemas.openxmlformats.org/officeDocument/2006/relationships/image" Target="../media/image16.wmf"/><Relationship Id="rId21" Type="http://schemas.openxmlformats.org/officeDocument/2006/relationships/image" Target="../media/image19.wmf"/><Relationship Id="rId7" Type="http://schemas.openxmlformats.org/officeDocument/2006/relationships/image" Target="../media/image5.png"/><Relationship Id="rId12" Type="http://schemas.openxmlformats.org/officeDocument/2006/relationships/image" Target="../media/image10.wmf"/><Relationship Id="rId17" Type="http://schemas.openxmlformats.org/officeDocument/2006/relationships/image" Target="../media/image15.wm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wmf"/><Relationship Id="rId20" Type="http://schemas.openxmlformats.org/officeDocument/2006/relationships/image" Target="../media/image18.w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9.wmf"/><Relationship Id="rId5" Type="http://schemas.openxmlformats.org/officeDocument/2006/relationships/image" Target="../media/image3.png"/><Relationship Id="rId15" Type="http://schemas.openxmlformats.org/officeDocument/2006/relationships/image" Target="../media/image13.wmf"/><Relationship Id="rId23" Type="http://schemas.openxmlformats.org/officeDocument/2006/relationships/image" Target="../media/image21.wmf"/><Relationship Id="rId10" Type="http://schemas.openxmlformats.org/officeDocument/2006/relationships/image" Target="../media/image8.png"/><Relationship Id="rId19" Type="http://schemas.openxmlformats.org/officeDocument/2006/relationships/image" Target="../media/image17.wmf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wmf"/><Relationship Id="rId22" Type="http://schemas.openxmlformats.org/officeDocument/2006/relationships/image" Target="../media/image20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extBox 64"/>
          <p:cNvSpPr txBox="1"/>
          <p:nvPr/>
        </p:nvSpPr>
        <p:spPr>
          <a:xfrm>
            <a:off x="615121" y="3323182"/>
            <a:ext cx="4278705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4400" b="1" dirty="0" smtClean="0">
                <a:latin typeface="+mj-lt"/>
                <a:cs typeface="Helvetica"/>
              </a:rPr>
              <a:t>Conrad Schiff</a:t>
            </a:r>
            <a:r>
              <a:rPr lang="en-US" sz="4400" b="1" baseline="30000" dirty="0" smtClean="0">
                <a:latin typeface="+mj-lt"/>
                <a:cs typeface="Helvetica"/>
              </a:rPr>
              <a:t>1</a:t>
            </a:r>
            <a:r>
              <a:rPr lang="en-US" sz="4400" b="1" dirty="0" smtClean="0">
                <a:latin typeface="+mj-lt"/>
                <a:cs typeface="Helvetica"/>
              </a:rPr>
              <a:t> (Conrad.Schiff-1@nasa.gov)</a:t>
            </a:r>
            <a:r>
              <a:rPr lang="en-US" sz="4400" dirty="0" smtClean="0">
                <a:latin typeface="+mj-lt"/>
                <a:cs typeface="Helvetica"/>
              </a:rPr>
              <a:t>, George Khazanov</a:t>
            </a:r>
            <a:r>
              <a:rPr lang="en-US" sz="4400" baseline="30000" dirty="0" smtClean="0">
                <a:latin typeface="+mj-lt"/>
                <a:cs typeface="Helvetica"/>
              </a:rPr>
              <a:t>1</a:t>
            </a:r>
            <a:r>
              <a:rPr lang="en-US" sz="4400" dirty="0" smtClean="0">
                <a:latin typeface="+mj-lt"/>
                <a:cs typeface="Helvetica"/>
              </a:rPr>
              <a:t>, Barbara L. Giles</a:t>
            </a:r>
            <a:r>
              <a:rPr lang="en-US" sz="4400" baseline="30000" dirty="0" smtClean="0">
                <a:latin typeface="+mj-lt"/>
                <a:cs typeface="Helvetica"/>
              </a:rPr>
              <a:t>1</a:t>
            </a:r>
            <a:r>
              <a:rPr lang="en-US" sz="4400" dirty="0" smtClean="0">
                <a:latin typeface="+mj-lt"/>
                <a:cs typeface="Helvetica"/>
              </a:rPr>
              <a:t>, </a:t>
            </a:r>
            <a:r>
              <a:rPr lang="en-US" sz="4400" dirty="0" err="1" smtClean="0">
                <a:latin typeface="+mj-lt"/>
                <a:cs typeface="Helvetica"/>
              </a:rPr>
              <a:t>Levon</a:t>
            </a:r>
            <a:r>
              <a:rPr lang="en-US" sz="4400" dirty="0" smtClean="0">
                <a:latin typeface="+mj-lt"/>
                <a:cs typeface="Helvetica"/>
              </a:rPr>
              <a:t> A. Avanov</a:t>
            </a:r>
            <a:r>
              <a:rPr lang="en-US" sz="4400" baseline="30000" dirty="0" smtClean="0">
                <a:latin typeface="+mj-lt"/>
                <a:cs typeface="Helvetica"/>
              </a:rPr>
              <a:t>1,2</a:t>
            </a:r>
            <a:r>
              <a:rPr lang="en-US" sz="4400" dirty="0" smtClean="0">
                <a:latin typeface="+mj-lt"/>
                <a:cs typeface="Helvetica"/>
              </a:rPr>
              <a:t>, </a:t>
            </a:r>
            <a:r>
              <a:rPr kumimoji="0" lang="en-US" sz="440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+mj-lt"/>
                <a:ea typeface="Droid Sans Fallback"/>
                <a:cs typeface="Times New Roman" pitchFamily="18" charset="0"/>
              </a:rPr>
              <a:t>J.L. Burch</a:t>
            </a:r>
            <a:r>
              <a:rPr kumimoji="0" lang="en-US" sz="4400" u="none" strike="noStrike" cap="none" normalizeH="0" baseline="30000" dirty="0" smtClean="0">
                <a:ln>
                  <a:noFill/>
                </a:ln>
                <a:solidFill>
                  <a:srgbClr val="000000"/>
                </a:solidFill>
                <a:effectLst/>
                <a:latin typeface="+mj-lt"/>
                <a:ea typeface="Droid Sans Fallback"/>
                <a:cs typeface="Times New Roman" pitchFamily="18" charset="0"/>
              </a:rPr>
              <a:t>3</a:t>
            </a:r>
            <a:r>
              <a:rPr kumimoji="0" lang="en-US" sz="440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+mj-lt"/>
                <a:ea typeface="Droid Sans Fallback"/>
                <a:cs typeface="Times New Roman" pitchFamily="18" charset="0"/>
              </a:rPr>
              <a:t>,</a:t>
            </a:r>
            <a:r>
              <a:rPr kumimoji="0" lang="en-US" sz="44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Droid Sans Fallback"/>
                <a:cs typeface="Times New Roman" pitchFamily="18" charset="0"/>
              </a:rPr>
              <a:t>V.N. Coffey</a:t>
            </a:r>
            <a:r>
              <a:rPr kumimoji="0" lang="en-US" sz="4400" i="0" u="none" strike="noStrike" cap="none" normalizeH="0" baseline="3000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Droid Sans Fallback"/>
                <a:cs typeface="Times New Roman" pitchFamily="18" charset="0"/>
              </a:rPr>
              <a:t>4</a:t>
            </a:r>
            <a:r>
              <a:rPr kumimoji="0" lang="en-US" sz="44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Droid Sans Fallback"/>
                <a:cs typeface="Times New Roman" pitchFamily="18" charset="0"/>
              </a:rPr>
              <a:t>, J.C. Dorelli</a:t>
            </a:r>
            <a:r>
              <a:rPr kumimoji="0" lang="en-US" sz="4400" i="0" u="none" strike="noStrike" cap="none" normalizeH="0" baseline="3000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Droid Sans Fallback"/>
                <a:cs typeface="Times New Roman" pitchFamily="18" charset="0"/>
              </a:rPr>
              <a:t>1</a:t>
            </a:r>
            <a:r>
              <a:rPr kumimoji="0" lang="en-US" sz="44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Droid Sans Fallback"/>
                <a:cs typeface="Times New Roman" pitchFamily="18" charset="0"/>
              </a:rPr>
              <a:t>, D. Gershman</a:t>
            </a:r>
            <a:r>
              <a:rPr kumimoji="0" lang="en-US" sz="4400" i="0" u="none" strike="noStrike" cap="none" normalizeH="0" baseline="3000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Droid Sans Fallback"/>
                <a:cs typeface="Times New Roman" pitchFamily="18" charset="0"/>
              </a:rPr>
              <a:t>1,2</a:t>
            </a:r>
            <a:r>
              <a:rPr kumimoji="0" lang="en-US" sz="44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Droid Sans Fallback"/>
                <a:cs typeface="Times New Roman" pitchFamily="18" charset="0"/>
              </a:rPr>
              <a:t>, B. Lavraud</a:t>
            </a:r>
            <a:r>
              <a:rPr kumimoji="0" lang="en-US" sz="4400" i="0" u="none" strike="noStrike" cap="none" normalizeH="0" baseline="3000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Droid Sans Fallback"/>
                <a:cs typeface="Times New Roman" pitchFamily="18" charset="0"/>
              </a:rPr>
              <a:t>5</a:t>
            </a:r>
            <a:r>
              <a:rPr kumimoji="0" lang="en-US" sz="44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Droid Sans Fallback"/>
                <a:cs typeface="Times New Roman" pitchFamily="18" charset="0"/>
              </a:rPr>
              <a:t>, T. E. Moore</a:t>
            </a:r>
            <a:r>
              <a:rPr kumimoji="0" lang="en-US" sz="4400" i="0" u="none" strike="noStrike" cap="none" normalizeH="0" baseline="3000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Droid Sans Fallback"/>
                <a:cs typeface="Times New Roman" pitchFamily="18" charset="0"/>
              </a:rPr>
              <a:t>1</a:t>
            </a:r>
            <a:r>
              <a:rPr kumimoji="0" lang="en-US" sz="44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Droid Sans Fallback"/>
                <a:cs typeface="Times New Roman" pitchFamily="18" charset="0"/>
              </a:rPr>
              <a:t>, W.R. Paterson</a:t>
            </a:r>
            <a:r>
              <a:rPr kumimoji="0" lang="en-US" sz="4400" i="0" u="none" strike="noStrike" cap="none" normalizeH="0" baseline="3000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Droid Sans Fallback"/>
                <a:cs typeface="Times New Roman" pitchFamily="18" charset="0"/>
              </a:rPr>
              <a:t>1</a:t>
            </a:r>
            <a:r>
              <a:rPr kumimoji="0" lang="en-US" sz="44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Droid Sans Fallback"/>
                <a:cs typeface="Times New Roman" pitchFamily="18" charset="0"/>
              </a:rPr>
              <a:t>, C.J. Pollock</a:t>
            </a:r>
            <a:r>
              <a:rPr kumimoji="0" lang="en-US" sz="4400" i="0" u="none" strike="noStrike" cap="none" normalizeH="0" baseline="3000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Droid Sans Fallback"/>
                <a:cs typeface="Times New Roman" pitchFamily="18" charset="0"/>
              </a:rPr>
              <a:t>6</a:t>
            </a:r>
            <a:r>
              <a:rPr kumimoji="0" lang="en-US" sz="44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Droid Sans Fallback"/>
                <a:cs typeface="Times New Roman" pitchFamily="18" charset="0"/>
              </a:rPr>
              <a:t>,</a:t>
            </a:r>
            <a:r>
              <a:rPr kumimoji="0" lang="en-US" sz="440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+mj-lt"/>
                <a:ea typeface="Droid Sans Fallback"/>
                <a:cs typeface="Times New Roman" pitchFamily="18" charset="0"/>
              </a:rPr>
              <a:t>C.T.Russell</a:t>
            </a:r>
            <a:r>
              <a:rPr kumimoji="0" lang="en-US" sz="4400" i="1" u="none" strike="noStrike" cap="none" normalizeH="0" baseline="30000" dirty="0" smtClean="0">
                <a:ln>
                  <a:noFill/>
                </a:ln>
                <a:solidFill>
                  <a:srgbClr val="000000"/>
                </a:solidFill>
                <a:effectLst/>
                <a:latin typeface="+mj-lt"/>
                <a:ea typeface="Droid Sans Fallback"/>
                <a:cs typeface="Times New Roman" pitchFamily="18" charset="0"/>
              </a:rPr>
              <a:t>7</a:t>
            </a:r>
            <a:r>
              <a:rPr kumimoji="0" lang="en-US" sz="44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Droid Sans Fallback"/>
                <a:cs typeface="Times New Roman" pitchFamily="18" charset="0"/>
              </a:rPr>
              <a:t>,Y. Saito</a:t>
            </a:r>
            <a:r>
              <a:rPr kumimoji="0" lang="en-US" sz="4400" i="0" u="none" strike="noStrike" cap="none" normalizeH="0" baseline="3000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Droid Sans Fallback"/>
                <a:cs typeface="Times New Roman" pitchFamily="18" charset="0"/>
              </a:rPr>
              <a:t>8</a:t>
            </a:r>
            <a:r>
              <a:rPr kumimoji="0" lang="en-US" sz="44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Droid Sans Fallback"/>
                <a:cs typeface="Times New Roman" pitchFamily="18" charset="0"/>
              </a:rPr>
              <a:t>, J.-A. Sauvaud</a:t>
            </a:r>
            <a:r>
              <a:rPr kumimoji="0" lang="en-US" sz="4400" i="0" u="none" strike="noStrike" cap="none" normalizeH="0" baseline="3000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Droid Sans Fallback"/>
                <a:cs typeface="Times New Roman" pitchFamily="18" charset="0"/>
              </a:rPr>
              <a:t>5</a:t>
            </a:r>
            <a:r>
              <a:rPr kumimoji="0" lang="en-US" sz="44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Droid Sans Fallback"/>
                <a:cs typeface="Times New Roman" pitchFamily="18" charset="0"/>
              </a:rPr>
              <a:t>,R.J. Strangeway</a:t>
            </a:r>
            <a:r>
              <a:rPr kumimoji="0" lang="en-US" sz="4400" i="1" u="none" strike="noStrike" cap="none" normalizeH="0" baseline="3000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Droid Sans Fallback"/>
                <a:cs typeface="Times New Roman" pitchFamily="18" charset="0"/>
              </a:rPr>
              <a:t>7 </a:t>
            </a:r>
            <a:r>
              <a:rPr lang="en-US" sz="4400" dirty="0" smtClean="0">
                <a:latin typeface="+mj-lt"/>
                <a:cs typeface="Helvetica"/>
              </a:rPr>
              <a:t>  |</a:t>
            </a:r>
            <a:r>
              <a:rPr lang="en-US" sz="4400" i="1" baseline="30000" dirty="0"/>
              <a:t>1</a:t>
            </a:r>
            <a:r>
              <a:rPr lang="en-US" sz="4400" i="1" dirty="0"/>
              <a:t>NASA Goddard Space Flight Center, Greenbelt, </a:t>
            </a:r>
            <a:r>
              <a:rPr lang="en-US" sz="4400" i="1" dirty="0" smtClean="0"/>
              <a:t>MD, </a:t>
            </a:r>
            <a:r>
              <a:rPr lang="en-US" sz="4400" i="1" baseline="30000" dirty="0" smtClean="0"/>
              <a:t>2</a:t>
            </a:r>
            <a:r>
              <a:rPr lang="en-US" sz="4400" i="1" dirty="0" smtClean="0"/>
              <a:t>University </a:t>
            </a:r>
            <a:r>
              <a:rPr lang="en-US" sz="4400" i="1" dirty="0"/>
              <a:t>of Maryland, College Park, </a:t>
            </a:r>
            <a:r>
              <a:rPr lang="en-US" sz="4400" i="1" dirty="0" smtClean="0"/>
              <a:t>MD, </a:t>
            </a:r>
            <a:r>
              <a:rPr lang="en-US" sz="4400" i="1" baseline="30000" dirty="0" smtClean="0"/>
              <a:t>3</a:t>
            </a:r>
            <a:r>
              <a:rPr lang="en-US" sz="4400" i="1" dirty="0" smtClean="0"/>
              <a:t>Southwest </a:t>
            </a:r>
            <a:r>
              <a:rPr lang="en-US" sz="4400" i="1" dirty="0"/>
              <a:t>Research Institute, San Antonio, </a:t>
            </a:r>
            <a:r>
              <a:rPr lang="en-US" sz="4400" i="1" dirty="0" smtClean="0"/>
              <a:t>TX, </a:t>
            </a:r>
            <a:r>
              <a:rPr lang="en-US" sz="4400" i="1" baseline="30000" dirty="0" smtClean="0"/>
              <a:t>4</a:t>
            </a:r>
            <a:r>
              <a:rPr lang="en-US" sz="4400" i="1" dirty="0" smtClean="0"/>
              <a:t>NASA </a:t>
            </a:r>
            <a:r>
              <a:rPr lang="en-US" sz="4400" i="1" dirty="0"/>
              <a:t>Marshall Space Flight Center, Huntsville, </a:t>
            </a:r>
            <a:r>
              <a:rPr lang="en-US" sz="4400" i="1" dirty="0" smtClean="0"/>
              <a:t>AL, </a:t>
            </a:r>
            <a:r>
              <a:rPr lang="en-US" sz="4400" i="1" baseline="30000" dirty="0" smtClean="0"/>
              <a:t>5</a:t>
            </a:r>
            <a:r>
              <a:rPr lang="en-US" sz="4400" i="1" dirty="0" smtClean="0"/>
              <a:t>Research </a:t>
            </a:r>
            <a:r>
              <a:rPr lang="en-US" sz="4400" i="1" dirty="0"/>
              <a:t>Institute in Astrophysics and </a:t>
            </a:r>
            <a:r>
              <a:rPr lang="en-US" sz="4400" i="1" dirty="0" err="1"/>
              <a:t>Planetology</a:t>
            </a:r>
            <a:r>
              <a:rPr lang="en-US" sz="4400" i="1" dirty="0"/>
              <a:t>, Toulouse, </a:t>
            </a:r>
            <a:r>
              <a:rPr lang="en-US" sz="4400" i="1" dirty="0" smtClean="0"/>
              <a:t>France, </a:t>
            </a:r>
            <a:r>
              <a:rPr lang="en-US" sz="4400" i="1" baseline="30000" dirty="0" smtClean="0"/>
              <a:t>6</a:t>
            </a:r>
            <a:r>
              <a:rPr lang="en-US" sz="4400" i="1" dirty="0" smtClean="0"/>
              <a:t>Denali </a:t>
            </a:r>
            <a:r>
              <a:rPr lang="en-US" sz="4400" i="1" dirty="0"/>
              <a:t>Scientific, Healy, </a:t>
            </a:r>
            <a:r>
              <a:rPr lang="en-US" sz="4400" i="1" dirty="0" smtClean="0"/>
              <a:t>AK, </a:t>
            </a:r>
            <a:r>
              <a:rPr lang="en-US" sz="4400" i="1" baseline="30000" dirty="0" smtClean="0"/>
              <a:t>7</a:t>
            </a:r>
            <a:r>
              <a:rPr lang="en-US" sz="4400" i="1" dirty="0" smtClean="0"/>
              <a:t>University </a:t>
            </a:r>
            <a:r>
              <a:rPr lang="en-US" sz="4400" i="1" dirty="0"/>
              <a:t>of California, Los Angeles, </a:t>
            </a:r>
            <a:r>
              <a:rPr lang="en-US" sz="4400" i="1" dirty="0" smtClean="0"/>
              <a:t>CA, </a:t>
            </a:r>
            <a:r>
              <a:rPr lang="en-US" sz="4400" i="1" baseline="30000" dirty="0" smtClean="0"/>
              <a:t>8</a:t>
            </a:r>
            <a:r>
              <a:rPr lang="en-US" sz="4400" i="1" dirty="0" smtClean="0"/>
              <a:t>Institute </a:t>
            </a:r>
            <a:r>
              <a:rPr lang="en-US" sz="4400" i="1" dirty="0"/>
              <a:t>for Space and </a:t>
            </a:r>
            <a:r>
              <a:rPr lang="en-US" sz="4400" i="1" dirty="0" err="1"/>
              <a:t>Astronautical</a:t>
            </a:r>
            <a:r>
              <a:rPr lang="en-US" sz="4400" i="1" dirty="0"/>
              <a:t> Science, Sagamihara, Japan</a:t>
            </a:r>
            <a:endParaRPr lang="en-US" sz="4400" dirty="0"/>
          </a:p>
          <a:p>
            <a:endParaRPr lang="en-US" sz="4400" dirty="0">
              <a:latin typeface="+mj-lt"/>
              <a:cs typeface="Helvetic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858499" y="6502401"/>
            <a:ext cx="32768469" cy="19338433"/>
          </a:xfrm>
          <a:prstGeom prst="rect">
            <a:avLst/>
          </a:prstGeom>
          <a:solidFill>
            <a:schemeClr val="bg1">
              <a:alpha val="50000"/>
            </a:schemeClr>
          </a:solidFill>
          <a:ln w="63500">
            <a:noFill/>
          </a:ln>
        </p:spPr>
        <p:txBody>
          <a:bodyPr wrap="square" rtlCol="0">
            <a:noAutofit/>
          </a:bodyPr>
          <a:lstStyle/>
          <a:p>
            <a:pPr algn="ctr"/>
            <a:endParaRPr lang="en-US" sz="3600" dirty="0" smtClean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5" name="TextBox 94"/>
              <p:cNvSpPr txBox="1"/>
              <p:nvPr/>
            </p:nvSpPr>
            <p:spPr>
              <a:xfrm>
                <a:off x="11178541" y="7995922"/>
                <a:ext cx="9476077" cy="17608162"/>
              </a:xfrm>
              <a:prstGeom prst="rect">
                <a:avLst/>
              </a:prstGeom>
              <a:solidFill>
                <a:schemeClr val="bg1">
                  <a:alpha val="50000"/>
                </a:schemeClr>
              </a:solidFill>
              <a:ln w="63500">
                <a:solidFill>
                  <a:schemeClr val="tx1"/>
                </a:solidFill>
              </a:ln>
            </p:spPr>
            <p:txBody>
              <a:bodyPr wrap="square" lIns="274320" tIns="182880" rIns="274320" rtlCol="0">
                <a:noAutofit/>
              </a:bodyPr>
              <a:lstStyle/>
              <a:p>
                <a:pPr algn="ctr"/>
                <a:r>
                  <a:rPr lang="en-US" sz="4000" b="1" dirty="0" smtClean="0">
                    <a:latin typeface="Times New Roman"/>
                    <a:cs typeface="Times New Roman"/>
                  </a:rPr>
                  <a:t>Data Analysis and Methodology</a:t>
                </a:r>
              </a:p>
              <a:p>
                <a:pPr marL="571500" indent="-571500">
                  <a:buFont typeface="Arial" panose="020B0604020202020204" pitchFamily="34" charset="0"/>
                  <a:buChar char="•"/>
                </a:pPr>
                <a:r>
                  <a:rPr lang="en-US" sz="3200" dirty="0" smtClean="0">
                    <a:latin typeface="Times New Roman"/>
                    <a:cs typeface="Times New Roman"/>
                  </a:rPr>
                  <a:t>FPI electron </a:t>
                </a:r>
                <a:r>
                  <a:rPr lang="en-US" sz="3200" dirty="0" err="1" smtClean="0">
                    <a:latin typeface="Times New Roman"/>
                    <a:cs typeface="Times New Roman"/>
                  </a:rPr>
                  <a:t>skymaps</a:t>
                </a:r>
                <a:r>
                  <a:rPr lang="en-US" sz="3200" dirty="0" smtClean="0">
                    <a:latin typeface="Times New Roman"/>
                    <a:cs typeface="Times New Roman"/>
                  </a:rPr>
                  <a:t> consist of measured counts distributed over 512 cells </a:t>
                </a:r>
                <a:r>
                  <a:rPr lang="en-US" sz="2400" dirty="0" smtClean="0">
                    <a:latin typeface="Times New Roman"/>
                    <a:cs typeface="Times New Roman"/>
                  </a:rPr>
                  <a:t>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/>
                      </a:rPr>
                      <m:t>𝐼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/>
                      </a:rPr>
                      <m:t>=0…511</m:t>
                    </m:r>
                  </m:oMath>
                </a14:m>
                <a:r>
                  <a:rPr lang="en-US" sz="2400" dirty="0" smtClean="0">
                    <a:latin typeface="Times New Roman"/>
                    <a:cs typeface="Times New Roman"/>
                  </a:rPr>
                  <a:t>; 32 azimuth 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/>
                      </a:rPr>
                      <m:t>𝜙</m:t>
                    </m:r>
                  </m:oMath>
                </a14:m>
                <a:r>
                  <a:rPr lang="en-US" sz="2400" dirty="0" smtClean="0">
                    <a:latin typeface="Times New Roman"/>
                    <a:cs typeface="Times New Roman"/>
                  </a:rPr>
                  <a:t>)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/>
                      </a:rPr>
                      <m:t>×</m:t>
                    </m:r>
                  </m:oMath>
                </a14:m>
                <a:r>
                  <a:rPr lang="en-US" sz="2400" dirty="0" smtClean="0">
                    <a:latin typeface="Times New Roman"/>
                    <a:cs typeface="Times New Roman"/>
                  </a:rPr>
                  <a:t> 16 polar angles 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/>
                      </a:rPr>
                      <m:t>𝜃</m:t>
                    </m:r>
                  </m:oMath>
                </a14:m>
                <a:r>
                  <a:rPr lang="en-US" sz="2400" dirty="0" smtClean="0">
                    <a:latin typeface="Times New Roman"/>
                    <a:cs typeface="Times New Roman"/>
                  </a:rPr>
                  <a:t>))</a:t>
                </a:r>
                <a:r>
                  <a:rPr lang="en-US" sz="3200" dirty="0" smtClean="0">
                    <a:latin typeface="Times New Roman"/>
                    <a:cs typeface="Times New Roman"/>
                  </a:rPr>
                  <a:t> over 32 energies [5]</a:t>
                </a:r>
              </a:p>
              <a:p>
                <a:pPr marL="571500" indent="-571500">
                  <a:buFont typeface="Arial" panose="020B0604020202020204" pitchFamily="34" charset="0"/>
                  <a:buChar char="•"/>
                </a:pPr>
                <a:endParaRPr lang="en-US" sz="3200" dirty="0" smtClean="0">
                  <a:latin typeface="Times New Roman"/>
                  <a:cs typeface="Times New Roman"/>
                </a:endParaRPr>
              </a:p>
              <a:p>
                <a:pPr marL="571500" indent="-571500">
                  <a:buFont typeface="Arial" panose="020B0604020202020204" pitchFamily="34" charset="0"/>
                  <a:buChar char="•"/>
                </a:pPr>
                <a:endParaRPr lang="en-US" sz="3200" dirty="0">
                  <a:latin typeface="Times New Roman"/>
                  <a:cs typeface="Times New Roman"/>
                </a:endParaRPr>
              </a:p>
              <a:p>
                <a:pPr marL="571500" indent="-571500">
                  <a:buFont typeface="Arial" panose="020B0604020202020204" pitchFamily="34" charset="0"/>
                  <a:buChar char="•"/>
                </a:pPr>
                <a:endParaRPr lang="en-US" sz="3200" dirty="0" smtClean="0">
                  <a:latin typeface="Times New Roman"/>
                  <a:cs typeface="Times New Roman"/>
                </a:endParaRPr>
              </a:p>
              <a:p>
                <a:pPr marL="571500" indent="-571500">
                  <a:buFont typeface="Arial" panose="020B0604020202020204" pitchFamily="34" charset="0"/>
                  <a:buChar char="•"/>
                </a:pPr>
                <a:endParaRPr lang="en-US" sz="3200" dirty="0" smtClean="0">
                  <a:latin typeface="Times New Roman"/>
                  <a:cs typeface="Times New Roman"/>
                </a:endParaRPr>
              </a:p>
              <a:p>
                <a:pPr marL="571500" indent="-571500">
                  <a:buFont typeface="Arial" panose="020B0604020202020204" pitchFamily="34" charset="0"/>
                  <a:buChar char="•"/>
                </a:pPr>
                <a:endParaRPr lang="en-US" sz="3200" dirty="0" smtClean="0">
                  <a:latin typeface="Times New Roman"/>
                  <a:cs typeface="Times New Roman"/>
                </a:endParaRPr>
              </a:p>
              <a:p>
                <a:pPr marL="571500" indent="-571500">
                  <a:buFont typeface="Arial" panose="020B0604020202020204" pitchFamily="34" charset="0"/>
                  <a:buChar char="•"/>
                </a:pPr>
                <a:endParaRPr lang="en-US" sz="3200" dirty="0">
                  <a:latin typeface="Times New Roman"/>
                  <a:cs typeface="Times New Roman"/>
                </a:endParaRPr>
              </a:p>
              <a:p>
                <a:pPr marL="571500" indent="-571500">
                  <a:buFont typeface="Arial" panose="020B0604020202020204" pitchFamily="34" charset="0"/>
                  <a:buChar char="•"/>
                </a:pPr>
                <a:endParaRPr lang="en-US" sz="3200" dirty="0" smtClean="0">
                  <a:latin typeface="Times New Roman"/>
                  <a:cs typeface="Times New Roman"/>
                </a:endParaRPr>
              </a:p>
              <a:p>
                <a:pPr marL="571500" indent="-571500">
                  <a:buFont typeface="Arial" panose="020B0604020202020204" pitchFamily="34" charset="0"/>
                  <a:buChar char="•"/>
                </a:pPr>
                <a:r>
                  <a:rPr lang="en-US" sz="3200" dirty="0" smtClean="0">
                    <a:latin typeface="Times New Roman"/>
                    <a:cs typeface="Times New Roman"/>
                  </a:rPr>
                  <a:t>Each cell has a look direction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3200" i="1" dirty="0" smtClean="0">
                            <a:latin typeface="Cambria Math" panose="02040503050406030204" pitchFamily="18" charset="0"/>
                            <a:cs typeface="Times New Roman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3200" i="1" smtClean="0">
                                <a:latin typeface="Cambria Math" panose="02040503050406030204" pitchFamily="18" charset="0"/>
                                <a:cs typeface="Times New Roman"/>
                              </a:rPr>
                            </m:ctrlPr>
                          </m:accPr>
                          <m:e>
                            <m:r>
                              <a:rPr lang="en-US" sz="3200" b="0" i="1" smtClean="0">
                                <a:latin typeface="Cambria Math" panose="02040503050406030204" pitchFamily="18" charset="0"/>
                                <a:cs typeface="Times New Roman"/>
                              </a:rPr>
                              <m:t>𝑛</m:t>
                            </m:r>
                          </m:e>
                        </m:acc>
                      </m:e>
                      <m:sub>
                        <m:r>
                          <a:rPr lang="en-US" sz="3200" b="0" i="1" dirty="0" smtClean="0">
                            <a:latin typeface="Cambria Math" panose="02040503050406030204" pitchFamily="18" charset="0"/>
                            <a:cs typeface="Times New Roman"/>
                          </a:rPr>
                          <m:t>𝐼</m:t>
                        </m:r>
                      </m:sub>
                    </m:sSub>
                    <m:r>
                      <a:rPr lang="en-US" sz="3200" b="0" i="1" dirty="0" smtClean="0">
                        <a:latin typeface="Cambria Math" panose="02040503050406030204" pitchFamily="18" charset="0"/>
                        <a:cs typeface="Times New Roman"/>
                      </a:rPr>
                      <m:t>(</m:t>
                    </m:r>
                    <m:r>
                      <a:rPr lang="en-US" sz="3200" b="0" i="1" dirty="0" smtClean="0">
                        <a:latin typeface="Cambria Math" panose="02040503050406030204" pitchFamily="18" charset="0"/>
                        <a:cs typeface="Times New Roman"/>
                      </a:rPr>
                      <m:t>𝜙</m:t>
                    </m:r>
                    <m:r>
                      <a:rPr lang="en-US" sz="3200" b="0" i="1" dirty="0" smtClean="0">
                        <a:latin typeface="Cambria Math" panose="02040503050406030204" pitchFamily="18" charset="0"/>
                        <a:cs typeface="Times New Roman"/>
                      </a:rPr>
                      <m:t>,</m:t>
                    </m:r>
                    <m:r>
                      <a:rPr lang="en-US" sz="3200" b="0" i="1" dirty="0" smtClean="0">
                        <a:latin typeface="Cambria Math" panose="02040503050406030204" pitchFamily="18" charset="0"/>
                        <a:cs typeface="Times New Roman"/>
                      </a:rPr>
                      <m:t>𝜃</m:t>
                    </m:r>
                    <m:r>
                      <a:rPr lang="en-US" sz="3200" b="0" i="1" dirty="0" smtClean="0">
                        <a:latin typeface="Cambria Math" panose="02040503050406030204" pitchFamily="18" charset="0"/>
                        <a:cs typeface="Times New Roman"/>
                      </a:rPr>
                      <m:t>)</m:t>
                    </m:r>
                  </m:oMath>
                </a14:m>
                <a:r>
                  <a:rPr lang="en-US" sz="3200" dirty="0" smtClean="0">
                    <a:latin typeface="Times New Roman"/>
                    <a:cs typeface="Times New Roman"/>
                  </a:rPr>
                  <a:t> with a corresponding flow direction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3200" i="1" dirty="0" smtClean="0">
                            <a:latin typeface="Cambria Math" panose="02040503050406030204" pitchFamily="18" charset="0"/>
                            <a:cs typeface="Times New Roman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3200" i="1" smtClean="0">
                                <a:latin typeface="Cambria Math" panose="02040503050406030204" pitchFamily="18" charset="0"/>
                                <a:cs typeface="Times New Roman"/>
                              </a:rPr>
                            </m:ctrlPr>
                          </m:accPr>
                          <m:e>
                            <m:r>
                              <a:rPr lang="en-US" sz="3200" b="0" i="1" smtClean="0">
                                <a:latin typeface="Cambria Math" panose="02040503050406030204" pitchFamily="18" charset="0"/>
                                <a:cs typeface="Times New Roman"/>
                              </a:rPr>
                              <m:t>𝑣</m:t>
                            </m:r>
                          </m:e>
                        </m:acc>
                      </m:e>
                      <m:sub>
                        <m:r>
                          <a:rPr lang="en-US" sz="3200" b="0" i="1" dirty="0" smtClean="0">
                            <a:latin typeface="Cambria Math" panose="02040503050406030204" pitchFamily="18" charset="0"/>
                            <a:cs typeface="Times New Roman"/>
                          </a:rPr>
                          <m:t>𝐼</m:t>
                        </m:r>
                      </m:sub>
                    </m:sSub>
                    <m:r>
                      <a:rPr lang="en-US" sz="3200" b="0" i="1" dirty="0" smtClean="0">
                        <a:latin typeface="Cambria Math" panose="02040503050406030204" pitchFamily="18" charset="0"/>
                        <a:cs typeface="Times New Roman"/>
                      </a:rPr>
                      <m:t>=−</m:t>
                    </m:r>
                    <m:sSub>
                      <m:sSubPr>
                        <m:ctrlPr>
                          <a:rPr lang="en-US" sz="3200" i="1" dirty="0" smtClean="0">
                            <a:latin typeface="Cambria Math" panose="02040503050406030204" pitchFamily="18" charset="0"/>
                            <a:cs typeface="Times New Roman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3200" i="1" dirty="0" smtClean="0">
                                <a:latin typeface="Cambria Math" panose="02040503050406030204" pitchFamily="18" charset="0"/>
                                <a:cs typeface="Times New Roman"/>
                              </a:rPr>
                            </m:ctrlPr>
                          </m:accPr>
                          <m:e>
                            <m:r>
                              <a:rPr lang="en-US" sz="3200" b="0" i="1" dirty="0" smtClean="0">
                                <a:latin typeface="Cambria Math" panose="02040503050406030204" pitchFamily="18" charset="0"/>
                                <a:cs typeface="Times New Roman"/>
                              </a:rPr>
                              <m:t>𝑛</m:t>
                            </m:r>
                          </m:e>
                        </m:acc>
                      </m:e>
                      <m:sub>
                        <m:r>
                          <a:rPr lang="en-US" sz="3200" b="0" i="1" dirty="0" smtClean="0">
                            <a:latin typeface="Cambria Math" panose="02040503050406030204" pitchFamily="18" charset="0"/>
                            <a:cs typeface="Times New Roman"/>
                          </a:rPr>
                          <m:t>𝐼</m:t>
                        </m:r>
                      </m:sub>
                    </m:sSub>
                  </m:oMath>
                </a14:m>
                <a:endParaRPr lang="en-US" sz="3200" dirty="0" smtClean="0">
                  <a:latin typeface="Times New Roman"/>
                  <a:cs typeface="Times New Roman"/>
                </a:endParaRPr>
              </a:p>
              <a:p>
                <a:pPr marL="571500" indent="-571500">
                  <a:buFont typeface="Arial" panose="020B0604020202020204" pitchFamily="34" charset="0"/>
                  <a:buChar char="•"/>
                </a:pPr>
                <a:r>
                  <a:rPr lang="en-US" sz="3200" dirty="0" smtClean="0">
                    <a:latin typeface="Times New Roman"/>
                    <a:cs typeface="Times New Roman"/>
                  </a:rPr>
                  <a:t>Magnetic field in the instrument frame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4000" i="1" dirty="0" smtClean="0">
                            <a:latin typeface="Cambria Math" panose="02040503050406030204" pitchFamily="18" charset="0"/>
                            <a:cs typeface="Times New Roman"/>
                          </a:rPr>
                        </m:ctrlPr>
                      </m:sSubPr>
                      <m:e>
                        <m:acc>
                          <m:accPr>
                            <m:chr m:val="⃗"/>
                            <m:ctrlPr>
                              <a:rPr lang="en-US" sz="3200" i="1" smtClean="0">
                                <a:latin typeface="Cambria Math" panose="02040503050406030204" pitchFamily="18" charset="0"/>
                                <a:cs typeface="Times New Roman"/>
                              </a:rPr>
                            </m:ctrlPr>
                          </m:accPr>
                          <m:e>
                            <m:r>
                              <a:rPr lang="en-US" sz="3200" b="0" i="1" smtClean="0">
                                <a:latin typeface="Cambria Math" panose="02040503050406030204" pitchFamily="18" charset="0"/>
                                <a:cs typeface="Times New Roman"/>
                              </a:rPr>
                              <m:t>𝐵</m:t>
                            </m:r>
                          </m:e>
                        </m:acc>
                      </m:e>
                      <m:sub>
                        <m:r>
                          <a:rPr lang="en-US" sz="4000" b="0" i="1" dirty="0" smtClean="0">
                            <a:latin typeface="Cambria Math" panose="02040503050406030204" pitchFamily="18" charset="0"/>
                            <a:cs typeface="Times New Roman"/>
                          </a:rPr>
                          <m:t>𝐷𝐵𝐶𝑆</m:t>
                        </m:r>
                      </m:sub>
                    </m:sSub>
                  </m:oMath>
                </a14:m>
                <a:r>
                  <a:rPr lang="en-US" sz="3200" dirty="0" smtClean="0">
                    <a:latin typeface="Times New Roman"/>
                    <a:cs typeface="Times New Roman"/>
                  </a:rPr>
                  <a:t> used to construct pitch angle distribution for each cell,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3200" b="0" i="1" smtClean="0">
                            <a:latin typeface="Cambria Math" panose="02040503050406030204" pitchFamily="18" charset="0"/>
                            <a:cs typeface="Times New Roman"/>
                          </a:rPr>
                        </m:ctrlPr>
                      </m:sSubPr>
                      <m:e>
                        <m:r>
                          <a:rPr lang="en-US" sz="3200" b="0" i="1" smtClean="0">
                            <a:latin typeface="Cambria Math" panose="02040503050406030204" pitchFamily="18" charset="0"/>
                            <a:cs typeface="Times New Roman"/>
                          </a:rPr>
                          <m:t>𝛼</m:t>
                        </m:r>
                      </m:e>
                      <m:sub>
                        <m:r>
                          <a:rPr lang="en-US" sz="3200" b="0" i="1" smtClean="0">
                            <a:latin typeface="Cambria Math" panose="02040503050406030204" pitchFamily="18" charset="0"/>
                            <a:cs typeface="Times New Roman"/>
                          </a:rPr>
                          <m:t>𝐼</m:t>
                        </m:r>
                      </m:sub>
                    </m:sSub>
                    <m:r>
                      <a:rPr lang="en-US" sz="3200" b="0" i="0" smtClean="0">
                        <a:latin typeface="Cambria Math" panose="02040503050406030204" pitchFamily="18" charset="0"/>
                        <a:cs typeface="Times New Roman"/>
                      </a:rPr>
                      <m:t>=</m:t>
                    </m:r>
                    <m:sSup>
                      <m:sSupPr>
                        <m:ctrlPr>
                          <a:rPr lang="en-US" sz="3200" b="0" i="1" smtClean="0">
                            <a:latin typeface="Cambria Math" panose="02040503050406030204" pitchFamily="18" charset="0"/>
                            <a:cs typeface="Times New Roman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sz="3200" b="0" i="0" smtClean="0">
                            <a:latin typeface="Cambria Math" panose="02040503050406030204" pitchFamily="18" charset="0"/>
                            <a:cs typeface="Times New Roman"/>
                          </a:rPr>
                          <m:t>cos</m:t>
                        </m:r>
                      </m:e>
                      <m:sup>
                        <m:r>
                          <a:rPr lang="en-US" sz="3200" b="0" i="0" smtClean="0">
                            <a:latin typeface="Cambria Math" panose="02040503050406030204" pitchFamily="18" charset="0"/>
                            <a:cs typeface="Times New Roman"/>
                          </a:rPr>
                          <m:t>−1</m:t>
                        </m:r>
                      </m:sup>
                    </m:sSup>
                    <m:d>
                      <m:dPr>
                        <m:ctrlPr>
                          <a:rPr lang="en-US" sz="3200" b="0" i="1" smtClean="0">
                            <a:latin typeface="Cambria Math" panose="02040503050406030204" pitchFamily="18" charset="0"/>
                            <a:cs typeface="Times New Roman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  <a:cs typeface="Times New Roman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3200" b="0" i="1" smtClean="0">
                                    <a:latin typeface="Cambria Math" panose="02040503050406030204" pitchFamily="18" charset="0"/>
                                    <a:cs typeface="Times New Roman"/>
                                  </a:rPr>
                                </m:ctrlPr>
                              </m:accPr>
                              <m:e>
                                <m:r>
                                  <m:rPr>
                                    <m:sty m:val="p"/>
                                  </m:rPr>
                                  <a:rPr lang="en-US" sz="3200" b="0" i="0" smtClean="0">
                                    <a:latin typeface="Cambria Math" panose="02040503050406030204" pitchFamily="18" charset="0"/>
                                    <a:cs typeface="Times New Roman"/>
                                  </a:rPr>
                                  <m:t>v</m:t>
                                </m:r>
                              </m:e>
                            </m:acc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sz="3200" b="0" i="0" smtClean="0">
                                <a:latin typeface="Cambria Math" panose="02040503050406030204" pitchFamily="18" charset="0"/>
                                <a:cs typeface="Times New Roman"/>
                              </a:rPr>
                              <m:t>I</m:t>
                            </m:r>
                          </m:sub>
                        </m:sSub>
                        <m:r>
                          <a:rPr lang="en-US" sz="3200" b="0" i="1" smtClean="0">
                            <a:latin typeface="Cambria Math" panose="02040503050406030204" pitchFamily="18" charset="0"/>
                            <a:cs typeface="Times New Roman"/>
                          </a:rPr>
                          <m:t>⋅</m:t>
                        </m:r>
                        <m:sSub>
                          <m:sSubPr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  <a:cs typeface="Times New Roman"/>
                              </a:rPr>
                            </m:ctrlPr>
                          </m:sSubPr>
                          <m:e>
                            <m:acc>
                              <m:accPr>
                                <m:chr m:val="⃗"/>
                                <m:ctrlPr>
                                  <a:rPr lang="en-US" sz="3200" b="0" i="1" smtClean="0">
                                    <a:latin typeface="Cambria Math" panose="02040503050406030204" pitchFamily="18" charset="0"/>
                                    <a:cs typeface="Times New Roman"/>
                                  </a:rPr>
                                </m:ctrlPr>
                              </m:accPr>
                              <m:e>
                                <m:r>
                                  <a:rPr lang="en-US" sz="3200" b="0" i="1" smtClean="0">
                                    <a:latin typeface="Cambria Math" panose="02040503050406030204" pitchFamily="18" charset="0"/>
                                    <a:cs typeface="Times New Roman"/>
                                  </a:rPr>
                                  <m:t>𝐵</m:t>
                                </m:r>
                              </m:e>
                            </m:acc>
                          </m:e>
                          <m:sub>
                            <m:r>
                              <a:rPr lang="en-US" sz="3200" b="0" i="1" smtClean="0">
                                <a:latin typeface="Cambria Math" panose="02040503050406030204" pitchFamily="18" charset="0"/>
                                <a:cs typeface="Times New Roman"/>
                              </a:rPr>
                              <m:t>𝐷𝐵𝐶𝑆</m:t>
                            </m:r>
                          </m:sub>
                        </m:sSub>
                      </m:e>
                    </m:d>
                  </m:oMath>
                </a14:m>
                <a:endParaRPr lang="en-US" sz="3200" dirty="0" smtClean="0">
                  <a:latin typeface="Times New Roman"/>
                  <a:cs typeface="Times New Roman"/>
                </a:endParaRPr>
              </a:p>
              <a:p>
                <a:pPr marL="571500" indent="-571500">
                  <a:buFont typeface="Arial" panose="020B0604020202020204" pitchFamily="34" charset="0"/>
                  <a:buChar char="•"/>
                </a:pPr>
                <a:r>
                  <a:rPr lang="en-US" sz="3200" dirty="0" smtClean="0">
                    <a:latin typeface="Times New Roman"/>
                    <a:cs typeface="Times New Roman"/>
                  </a:rPr>
                  <a:t>Considered error sources: a) Spacecraft potential, b) Instrument-generated photoelectrons, c) Poisson-noise/counting statistics</a:t>
                </a:r>
              </a:p>
            </p:txBody>
          </p:sp>
        </mc:Choice>
        <mc:Fallback xmlns="">
          <p:sp>
            <p:nvSpPr>
              <p:cNvPr id="95" name="TextBox 9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78541" y="7995922"/>
                <a:ext cx="9476077" cy="17608162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  <a:ln w="63500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Box 16"/>
          <p:cNvSpPr txBox="1"/>
          <p:nvPr/>
        </p:nvSpPr>
        <p:spPr>
          <a:xfrm>
            <a:off x="554160" y="6502400"/>
            <a:ext cx="9993688" cy="25806400"/>
          </a:xfrm>
          <a:prstGeom prst="rect">
            <a:avLst/>
          </a:prstGeom>
          <a:solidFill>
            <a:schemeClr val="bg1">
              <a:alpha val="50000"/>
            </a:schemeClr>
          </a:solidFill>
          <a:ln w="63500">
            <a:noFill/>
          </a:ln>
        </p:spPr>
        <p:txBody>
          <a:bodyPr wrap="square" rtlCol="0">
            <a:noAutofit/>
          </a:bodyPr>
          <a:lstStyle/>
          <a:p>
            <a:pPr algn="ctr"/>
            <a:endParaRPr lang="en-US" sz="4800" b="1" dirty="0" smtClean="0">
              <a:latin typeface="Helvetica"/>
              <a:cs typeface="Helvetica"/>
            </a:endParaRP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505200" y="337630"/>
            <a:ext cx="3731264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 smtClean="0">
                <a:ln>
                  <a:solidFill>
                    <a:schemeClr val="bg1"/>
                  </a:solidFill>
                </a:ln>
                <a:latin typeface="Helvetica"/>
              </a:rPr>
              <a:t>Differential Electron Flux Spectra Measured by the </a:t>
            </a:r>
            <a:r>
              <a:rPr lang="en-US" sz="8000" dirty="0" err="1" smtClean="0">
                <a:ln>
                  <a:solidFill>
                    <a:schemeClr val="bg1"/>
                  </a:solidFill>
                </a:ln>
                <a:latin typeface="Helvetica"/>
              </a:rPr>
              <a:t>Magnetospheric</a:t>
            </a:r>
            <a:r>
              <a:rPr lang="en-US" sz="8000" dirty="0" smtClean="0">
                <a:ln>
                  <a:solidFill>
                    <a:schemeClr val="bg1"/>
                  </a:solidFill>
                </a:ln>
                <a:latin typeface="Helvetica"/>
              </a:rPr>
              <a:t> </a:t>
            </a:r>
            <a:r>
              <a:rPr lang="en-US" sz="8000" dirty="0" err="1" smtClean="0">
                <a:ln>
                  <a:solidFill>
                    <a:schemeClr val="bg1"/>
                  </a:solidFill>
                </a:ln>
                <a:latin typeface="Helvetica"/>
              </a:rPr>
              <a:t>Multiscale</a:t>
            </a:r>
            <a:r>
              <a:rPr lang="en-US" sz="8000" dirty="0" smtClean="0">
                <a:ln>
                  <a:solidFill>
                    <a:schemeClr val="bg1"/>
                  </a:solidFill>
                </a:ln>
                <a:latin typeface="Helvetica"/>
              </a:rPr>
              <a:t> Mission Show Strong Field-aligned Electron Population of </a:t>
            </a:r>
            <a:r>
              <a:rPr lang="en-US" sz="8000" dirty="0" err="1" smtClean="0">
                <a:ln>
                  <a:solidFill>
                    <a:schemeClr val="bg1"/>
                  </a:solidFill>
                </a:ln>
                <a:latin typeface="Helvetica"/>
              </a:rPr>
              <a:t>Ionospheric</a:t>
            </a:r>
            <a:r>
              <a:rPr lang="en-US" sz="8000" dirty="0" smtClean="0">
                <a:ln>
                  <a:solidFill>
                    <a:schemeClr val="bg1"/>
                  </a:solidFill>
                </a:ln>
                <a:latin typeface="Helvetica"/>
              </a:rPr>
              <a:t> Origin </a:t>
            </a:r>
            <a:endParaRPr lang="en-US" sz="8000" dirty="0">
              <a:ln>
                <a:solidFill>
                  <a:schemeClr val="bg1"/>
                </a:solidFill>
              </a:ln>
              <a:latin typeface="Helvetic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60278" y="6761238"/>
            <a:ext cx="9487819" cy="1015670"/>
          </a:xfrm>
          <a:prstGeom prst="rect">
            <a:avLst/>
          </a:prstGeom>
          <a:solidFill>
            <a:schemeClr val="bg1"/>
          </a:solidFill>
          <a:ln w="63500"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ctr"/>
            <a:r>
              <a:rPr lang="en-US" sz="4800" b="1" dirty="0" smtClean="0">
                <a:latin typeface="Helvetica"/>
                <a:cs typeface="Helvetica"/>
              </a:rPr>
              <a:t>Background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4234886" y="30022553"/>
            <a:ext cx="19037427" cy="2240527"/>
          </a:xfrm>
          <a:prstGeom prst="rect">
            <a:avLst/>
          </a:prstGeom>
          <a:solidFill>
            <a:schemeClr val="bg1">
              <a:alpha val="50000"/>
            </a:schemeClr>
          </a:solidFill>
          <a:ln w="63500"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r>
              <a:rPr lang="en-US" sz="3200" dirty="0" smtClean="0">
                <a:latin typeface="Times New Roman"/>
                <a:cs typeface="Times New Roman"/>
              </a:rPr>
              <a:t>The lead author would like to gratefully acknowledge the opportunity afforded by and the patience and support of George Khazanov, Barbara Giles, and Levon </a:t>
            </a:r>
            <a:r>
              <a:rPr lang="en-US" sz="3200" dirty="0" smtClean="0">
                <a:latin typeface="Times New Roman"/>
                <a:cs typeface="Times New Roman"/>
              </a:rPr>
              <a:t>Avanov, </a:t>
            </a:r>
            <a:r>
              <a:rPr lang="en-US" sz="3200" dirty="0" smtClean="0">
                <a:latin typeface="Times New Roman"/>
                <a:cs typeface="Times New Roman"/>
              </a:rPr>
              <a:t>and the professionalism and dedication of the MMS Flight Dynamics, FIELDs, and (especially) Fast Plasma Investigation Teams.</a:t>
            </a:r>
            <a:endParaRPr lang="en-US" sz="3200" dirty="0">
              <a:latin typeface="Times New Roman"/>
              <a:cs typeface="Times New Roman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178541" y="6797373"/>
            <a:ext cx="32140946" cy="1015668"/>
          </a:xfrm>
          <a:prstGeom prst="rect">
            <a:avLst/>
          </a:prstGeom>
          <a:solidFill>
            <a:schemeClr val="bg1"/>
          </a:solidFill>
          <a:ln w="63500"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ctr"/>
            <a:r>
              <a:rPr lang="en-US" sz="4800" b="1" dirty="0" smtClean="0">
                <a:latin typeface="Helvetica"/>
                <a:cs typeface="Helvetica"/>
              </a:rPr>
              <a:t>Results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747370" y="7985166"/>
            <a:ext cx="9500727" cy="23765244"/>
          </a:xfrm>
          <a:prstGeom prst="rect">
            <a:avLst/>
          </a:prstGeom>
          <a:solidFill>
            <a:schemeClr val="bg1">
              <a:alpha val="50000"/>
            </a:schemeClr>
          </a:solidFill>
          <a:ln w="63500"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ctr"/>
            <a:r>
              <a:rPr lang="en-US" sz="4000" b="1" i="1" dirty="0" smtClean="0">
                <a:latin typeface="Times New Roman"/>
                <a:cs typeface="Times New Roman"/>
              </a:rPr>
              <a:t>Motivation and Context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6" name="TextBox 35"/>
              <p:cNvSpPr txBox="1"/>
              <p:nvPr/>
            </p:nvSpPr>
            <p:spPr>
              <a:xfrm>
                <a:off x="866470" y="8620999"/>
                <a:ext cx="9151327" cy="23064459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lstStyle/>
              <a:p>
                <a:r>
                  <a:rPr lang="en-US" sz="3200" dirty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 </a:t>
                </a:r>
                <a:r>
                  <a:rPr lang="en-US" sz="3200" dirty="0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   The </a:t>
                </a:r>
                <a:r>
                  <a:rPr lang="en-US" sz="3200" dirty="0" err="1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Magnetospheric</a:t>
                </a:r>
                <a:r>
                  <a:rPr lang="en-US" sz="3200" dirty="0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 </a:t>
                </a:r>
                <a:r>
                  <a:rPr lang="en-US" sz="3200" dirty="0" err="1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Multiscale</a:t>
                </a:r>
                <a:r>
                  <a:rPr lang="en-US" sz="3200" dirty="0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 (MMS) fleet, launched by NASA on Mar. 13</a:t>
                </a:r>
                <a:r>
                  <a:rPr lang="en-US" sz="3200" baseline="30000" dirty="0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th</a:t>
                </a:r>
                <a:r>
                  <a:rPr lang="en-US" sz="3200" dirty="0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 2015, is an elliptical, </a:t>
                </a:r>
                <a:r>
                  <a:rPr lang="en-US" sz="3200" dirty="0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formation-flying </a:t>
                </a:r>
                <a:r>
                  <a:rPr lang="en-US" sz="3200" dirty="0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mission whose primary purpose is studying magnetic reconnection [1].  Fitted with an array of particle and field instruments, MMS spends between 12-14 hours each orbit in its science </a:t>
                </a:r>
                <a:r>
                  <a:rPr lang="en-US" sz="3200" dirty="0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region of interest </a:t>
                </a:r>
                <a:r>
                  <a:rPr lang="en-US" sz="3200" dirty="0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(</a:t>
                </a:r>
                <a:r>
                  <a:rPr lang="en-US" sz="3200" dirty="0" err="1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sROI</a:t>
                </a:r>
                <a:r>
                  <a:rPr lang="en-US" sz="3200" dirty="0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 ~ </a:t>
                </a:r>
                <a14:m>
                  <m:oMath xmlns:m="http://schemas.openxmlformats.org/officeDocument/2006/math">
                    <m:r>
                      <a:rPr lang="en-US" sz="3200" b="0" i="1" smtClean="0">
                        <a:solidFill>
                          <a:schemeClr val="accent3">
                            <a:lumMod val="50000"/>
                          </a:schemeClr>
                        </a:solidFill>
                        <a:latin typeface="Cambria Math" panose="02040503050406030204" pitchFamily="18" charset="0"/>
                        <a:cs typeface="Times New Roman"/>
                      </a:rPr>
                      <m:t>≥9</m:t>
                    </m:r>
                    <m:sSub>
                      <m:sSubPr>
                        <m:ctrlPr>
                          <a:rPr lang="en-US" sz="3200" b="0" i="1" smtClean="0">
                            <a:solidFill>
                              <a:schemeClr val="accent3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cs typeface="Times New Roman"/>
                          </a:rPr>
                        </m:ctrlPr>
                      </m:sSubPr>
                      <m:e>
                        <m:r>
                          <a:rPr lang="en-US" sz="3200" b="0" i="1" smtClean="0">
                            <a:solidFill>
                              <a:schemeClr val="accent3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cs typeface="Times New Roman"/>
                          </a:rPr>
                          <m:t>𝑅</m:t>
                        </m:r>
                      </m:e>
                      <m:sub>
                        <m:r>
                          <a:rPr lang="en-US" sz="3200" b="0" i="1" smtClean="0">
                            <a:solidFill>
                              <a:schemeClr val="accent3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cs typeface="Times New Roman"/>
                          </a:rPr>
                          <m:t>𝑒</m:t>
                        </m:r>
                      </m:sub>
                    </m:sSub>
                  </m:oMath>
                </a14:m>
                <a:r>
                  <a:rPr lang="en-US" sz="3200" dirty="0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).  When the fleet is in the </a:t>
                </a:r>
                <a:r>
                  <a:rPr lang="en-US" sz="3200" dirty="0" err="1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sROI</a:t>
                </a:r>
                <a:r>
                  <a:rPr lang="en-US" sz="3200" dirty="0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 but away from the magnetopause, there are opportunities to observe/measure secondary electron fluxes of </a:t>
                </a:r>
                <a:r>
                  <a:rPr lang="en-US" sz="3200" dirty="0" err="1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ionospheric</a:t>
                </a:r>
                <a:r>
                  <a:rPr lang="en-US" sz="3200" dirty="0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 origin generated by precipitating </a:t>
                </a:r>
                <a:r>
                  <a:rPr lang="en-US" sz="3200" dirty="0" err="1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magnetospheric</a:t>
                </a:r>
                <a:r>
                  <a:rPr lang="en-US" sz="3200" dirty="0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 </a:t>
                </a:r>
                <a:r>
                  <a:rPr lang="en-US" sz="3200" dirty="0" err="1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superthermal</a:t>
                </a:r>
                <a:r>
                  <a:rPr lang="en-US" sz="3200" dirty="0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 </a:t>
                </a:r>
                <a:r>
                  <a:rPr lang="en-US" sz="3200" dirty="0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electrons.</a:t>
                </a:r>
                <a:endParaRPr lang="en-US" sz="3200" dirty="0" smtClean="0">
                  <a:solidFill>
                    <a:schemeClr val="accent3">
                      <a:lumMod val="50000"/>
                    </a:schemeClr>
                  </a:solidFill>
                  <a:latin typeface="Times New Roman"/>
                  <a:cs typeface="Times New Roman"/>
                </a:endParaRPr>
              </a:p>
              <a:p>
                <a:r>
                  <a:rPr lang="en-US" sz="3200" dirty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 </a:t>
                </a:r>
                <a:r>
                  <a:rPr lang="en-US" sz="3200" dirty="0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    Precipitating </a:t>
                </a:r>
                <a:r>
                  <a:rPr lang="en-US" sz="3200" dirty="0" err="1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superthermal</a:t>
                </a:r>
                <a:r>
                  <a:rPr lang="en-US" sz="3200" dirty="0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 electrons </a:t>
                </a:r>
                <a:r>
                  <a:rPr lang="en-US" sz="3200" dirty="0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are one of the main mechanisms contributing to </a:t>
                </a:r>
                <a:r>
                  <a:rPr lang="en-US" sz="3200" dirty="0" err="1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ionospheric</a:t>
                </a:r>
                <a:r>
                  <a:rPr lang="en-US" sz="3200" dirty="0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 mass escape [2].  They form an additional source of ionization via impact and generally lead to heating and subsequent </a:t>
                </a:r>
                <a:r>
                  <a:rPr lang="en-US" sz="3200" dirty="0" err="1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upflowing</a:t>
                </a:r>
                <a:r>
                  <a:rPr lang="en-US" sz="3200" dirty="0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.</a:t>
                </a:r>
              </a:p>
              <a:p>
                <a:endParaRPr lang="en-US" sz="3200" dirty="0">
                  <a:solidFill>
                    <a:schemeClr val="accent3">
                      <a:lumMod val="50000"/>
                    </a:schemeClr>
                  </a:solidFill>
                  <a:latin typeface="Times New Roman"/>
                  <a:cs typeface="Times New Roman"/>
                </a:endParaRPr>
              </a:p>
              <a:p>
                <a:endParaRPr lang="en-US" sz="3200" dirty="0" smtClean="0">
                  <a:solidFill>
                    <a:schemeClr val="accent3">
                      <a:lumMod val="50000"/>
                    </a:schemeClr>
                  </a:solidFill>
                  <a:latin typeface="Times New Roman"/>
                  <a:cs typeface="Times New Roman"/>
                </a:endParaRPr>
              </a:p>
              <a:p>
                <a:endParaRPr lang="en-US" sz="3200" dirty="0">
                  <a:solidFill>
                    <a:schemeClr val="accent3">
                      <a:lumMod val="50000"/>
                    </a:schemeClr>
                  </a:solidFill>
                  <a:latin typeface="Times New Roman"/>
                  <a:cs typeface="Times New Roman"/>
                </a:endParaRPr>
              </a:p>
              <a:p>
                <a:endParaRPr lang="en-US" sz="3200" dirty="0" smtClean="0">
                  <a:solidFill>
                    <a:schemeClr val="accent3">
                      <a:lumMod val="50000"/>
                    </a:schemeClr>
                  </a:solidFill>
                  <a:latin typeface="Times New Roman"/>
                  <a:cs typeface="Times New Roman"/>
                </a:endParaRPr>
              </a:p>
              <a:p>
                <a:endParaRPr lang="en-US" sz="3200" dirty="0">
                  <a:solidFill>
                    <a:schemeClr val="accent3">
                      <a:lumMod val="50000"/>
                    </a:schemeClr>
                  </a:solidFill>
                  <a:latin typeface="Times New Roman"/>
                  <a:cs typeface="Times New Roman"/>
                </a:endParaRPr>
              </a:p>
              <a:p>
                <a:endParaRPr lang="en-US" sz="3200" dirty="0" smtClean="0">
                  <a:solidFill>
                    <a:schemeClr val="accent3">
                      <a:lumMod val="50000"/>
                    </a:schemeClr>
                  </a:solidFill>
                  <a:latin typeface="Times New Roman"/>
                  <a:cs typeface="Times New Roman"/>
                </a:endParaRPr>
              </a:p>
              <a:p>
                <a:endParaRPr lang="en-US" sz="3200" dirty="0">
                  <a:solidFill>
                    <a:schemeClr val="accent3">
                      <a:lumMod val="50000"/>
                    </a:schemeClr>
                  </a:solidFill>
                  <a:latin typeface="Times New Roman"/>
                  <a:cs typeface="Times New Roman"/>
                </a:endParaRPr>
              </a:p>
              <a:p>
                <a:endParaRPr lang="en-US" sz="3200" dirty="0" smtClean="0">
                  <a:solidFill>
                    <a:schemeClr val="accent3">
                      <a:lumMod val="50000"/>
                    </a:schemeClr>
                  </a:solidFill>
                  <a:latin typeface="Times New Roman"/>
                  <a:cs typeface="Times New Roman"/>
                </a:endParaRPr>
              </a:p>
              <a:p>
                <a:endParaRPr lang="en-US" sz="3200" dirty="0" smtClean="0">
                  <a:solidFill>
                    <a:schemeClr val="accent3">
                      <a:lumMod val="50000"/>
                    </a:schemeClr>
                  </a:solidFill>
                  <a:latin typeface="Times New Roman"/>
                  <a:cs typeface="Times New Roman"/>
                </a:endParaRPr>
              </a:p>
              <a:p>
                <a:endParaRPr lang="en-US" sz="3200" dirty="0">
                  <a:solidFill>
                    <a:schemeClr val="accent3">
                      <a:lumMod val="50000"/>
                    </a:schemeClr>
                  </a:solidFill>
                  <a:latin typeface="Times New Roman"/>
                  <a:cs typeface="Times New Roman"/>
                </a:endParaRPr>
              </a:p>
              <a:p>
                <a:endParaRPr lang="en-US" sz="3200" dirty="0">
                  <a:solidFill>
                    <a:schemeClr val="accent3">
                      <a:lumMod val="50000"/>
                    </a:schemeClr>
                  </a:solidFill>
                  <a:latin typeface="Times New Roman"/>
                  <a:cs typeface="Times New Roman"/>
                </a:endParaRPr>
              </a:p>
              <a:p>
                <a:endParaRPr lang="en-US" sz="3200" dirty="0" smtClean="0">
                  <a:solidFill>
                    <a:schemeClr val="accent3">
                      <a:lumMod val="50000"/>
                    </a:schemeClr>
                  </a:solidFill>
                  <a:latin typeface="Times New Roman"/>
                  <a:cs typeface="Times New Roman"/>
                </a:endParaRPr>
              </a:p>
              <a:p>
                <a:r>
                  <a:rPr lang="en-US" sz="3200" dirty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 </a:t>
                </a:r>
                <a:r>
                  <a:rPr lang="en-US" sz="3200" dirty="0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    </a:t>
                </a:r>
                <a:r>
                  <a:rPr lang="en-US" sz="3200" dirty="0" err="1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Superthermal</a:t>
                </a:r>
                <a:r>
                  <a:rPr lang="en-US" sz="3200" dirty="0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 electron </a:t>
                </a:r>
                <a:r>
                  <a:rPr lang="en-US" sz="3200" dirty="0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physics, as studied extensively in [3-4], identifies the importance of multiple reflections between the conjugate </a:t>
                </a:r>
                <a:r>
                  <a:rPr lang="en-US" sz="3200" dirty="0" err="1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ionospheric</a:t>
                </a:r>
                <a:r>
                  <a:rPr lang="en-US" sz="3200" dirty="0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 footprints of closed field lines.  These </a:t>
                </a:r>
                <a:r>
                  <a:rPr lang="en-US" sz="3200" dirty="0" err="1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counterstreaming</a:t>
                </a:r>
                <a:r>
                  <a:rPr lang="en-US" sz="3200" dirty="0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 fluxes interact with the replenished population and secondary fluxes leading to distinct spectra [3] </a:t>
                </a:r>
              </a:p>
              <a:p>
                <a:r>
                  <a:rPr lang="en-US" sz="3200" dirty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 </a:t>
                </a:r>
                <a:r>
                  <a:rPr lang="en-US" sz="3200" dirty="0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     </a:t>
                </a:r>
              </a:p>
              <a:p>
                <a:r>
                  <a:rPr lang="en-US" sz="3200" dirty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 </a:t>
                </a:r>
                <a:r>
                  <a:rPr lang="en-US" sz="3200" dirty="0" smtClean="0">
                    <a:solidFill>
                      <a:schemeClr val="accent3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    </a:t>
                </a:r>
              </a:p>
              <a:p>
                <a:endParaRPr lang="en-US" sz="3200" dirty="0">
                  <a:solidFill>
                    <a:schemeClr val="accent3">
                      <a:lumMod val="50000"/>
                    </a:schemeClr>
                  </a:solidFill>
                  <a:latin typeface="Times New Roman"/>
                  <a:cs typeface="Times New Roman"/>
                </a:endParaRPr>
              </a:p>
            </p:txBody>
          </p:sp>
        </mc:Choice>
        <mc:Fallback>
          <p:sp>
            <p:nvSpPr>
              <p:cNvPr id="36" name="TextBox 3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6470" y="8620999"/>
                <a:ext cx="9151327" cy="23064459"/>
              </a:xfrm>
              <a:prstGeom prst="rect">
                <a:avLst/>
              </a:prstGeom>
              <a:blipFill rotWithShape="0">
                <a:blip r:embed="rId5"/>
                <a:stretch>
                  <a:fillRect l="-1666" t="-370" r="-23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93" name="Group 92"/>
          <p:cNvGrpSpPr/>
          <p:nvPr/>
        </p:nvGrpSpPr>
        <p:grpSpPr>
          <a:xfrm>
            <a:off x="24272986" y="26581404"/>
            <a:ext cx="19353982" cy="3352417"/>
            <a:chOff x="20709146" y="28898036"/>
            <a:chExt cx="9876504" cy="3352417"/>
          </a:xfrm>
        </p:grpSpPr>
        <p:sp>
          <p:nvSpPr>
            <p:cNvPr id="53" name="TextBox 52"/>
            <p:cNvSpPr txBox="1"/>
            <p:nvPr/>
          </p:nvSpPr>
          <p:spPr>
            <a:xfrm>
              <a:off x="20709146" y="28898036"/>
              <a:ext cx="9651707" cy="2561681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  <a:ln w="63500"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endParaRPr lang="en-US" sz="3200" dirty="0">
                <a:latin typeface="Times New Roman"/>
                <a:cs typeface="Times New Roman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1018351" y="29444933"/>
              <a:ext cx="9567299" cy="2805520"/>
            </a:xfrm>
            <a:prstGeom prst="rect">
              <a:avLst/>
            </a:prstGeom>
            <a:noFill/>
            <a:ln w="63500">
              <a:noFill/>
            </a:ln>
          </p:spPr>
          <p:txBody>
            <a:bodyPr wrap="square" rtlCol="0">
              <a:noAutofit/>
            </a:bodyPr>
            <a:lstStyle/>
            <a:p>
              <a:r>
                <a:rPr lang="en-US" sz="3200" dirty="0" smtClean="0">
                  <a:latin typeface="Times New Roman"/>
                  <a:cs typeface="Times New Roman"/>
                </a:rPr>
                <a:t>[1] </a:t>
              </a:r>
              <a:r>
                <a:rPr lang="en-US" sz="3200" i="1" dirty="0" smtClean="0">
                  <a:latin typeface="Times New Roman"/>
                  <a:cs typeface="Times New Roman"/>
                </a:rPr>
                <a:t>Fuselier et </a:t>
              </a:r>
              <a:r>
                <a:rPr lang="en-US" sz="3200" i="1" dirty="0">
                  <a:latin typeface="Times New Roman"/>
                  <a:cs typeface="Times New Roman"/>
                </a:rPr>
                <a:t>al.</a:t>
              </a:r>
              <a:r>
                <a:rPr lang="en-US" sz="3200" dirty="0">
                  <a:latin typeface="Times New Roman"/>
                  <a:cs typeface="Times New Roman"/>
                </a:rPr>
                <a:t> (2016), </a:t>
              </a:r>
              <a:r>
                <a:rPr lang="en-US" sz="3200" dirty="0" smtClean="0">
                  <a:latin typeface="Times New Roman"/>
                  <a:cs typeface="Times New Roman"/>
                </a:rPr>
                <a:t>Space Science Reviews 199</a:t>
              </a:r>
            </a:p>
            <a:p>
              <a:r>
                <a:rPr lang="en-US" sz="3200" dirty="0" smtClean="0">
                  <a:latin typeface="Times New Roman"/>
                  <a:cs typeface="Times New Roman"/>
                </a:rPr>
                <a:t>[2] </a:t>
              </a:r>
              <a:r>
                <a:rPr lang="en-US" sz="3200" i="1" dirty="0" smtClean="0">
                  <a:latin typeface="Times New Roman"/>
                  <a:cs typeface="Times New Roman"/>
                </a:rPr>
                <a:t>Moore et </a:t>
              </a:r>
              <a:r>
                <a:rPr lang="en-US" sz="3200" i="1" dirty="0">
                  <a:latin typeface="Times New Roman"/>
                  <a:cs typeface="Times New Roman"/>
                </a:rPr>
                <a:t>al.</a:t>
              </a:r>
              <a:r>
                <a:rPr lang="en-US" sz="3200" dirty="0">
                  <a:latin typeface="Times New Roman"/>
                  <a:cs typeface="Times New Roman"/>
                </a:rPr>
                <a:t> (</a:t>
              </a:r>
              <a:r>
                <a:rPr lang="en-US" sz="3200" dirty="0" smtClean="0">
                  <a:latin typeface="Times New Roman"/>
                  <a:cs typeface="Times New Roman"/>
                </a:rPr>
                <a:t>2010), J. </a:t>
              </a:r>
              <a:r>
                <a:rPr lang="en-US" sz="3200" dirty="0" err="1" smtClean="0">
                  <a:latin typeface="Times New Roman"/>
                  <a:cs typeface="Times New Roman"/>
                </a:rPr>
                <a:t>Geophys</a:t>
              </a:r>
              <a:r>
                <a:rPr lang="en-US" sz="3200" dirty="0" smtClean="0">
                  <a:latin typeface="Times New Roman"/>
                  <a:cs typeface="Times New Roman"/>
                </a:rPr>
                <a:t> Research 115.</a:t>
              </a:r>
              <a:endParaRPr lang="en-US" sz="3200" dirty="0">
                <a:latin typeface="Times New Roman"/>
                <a:cs typeface="Times New Roman"/>
              </a:endParaRPr>
            </a:p>
            <a:p>
              <a:r>
                <a:rPr lang="en-US" sz="3200" dirty="0" smtClean="0">
                  <a:latin typeface="Times New Roman"/>
                  <a:cs typeface="Times New Roman"/>
                </a:rPr>
                <a:t>[3] </a:t>
              </a:r>
              <a:r>
                <a:rPr lang="en-US" sz="3200" i="1" dirty="0" smtClean="0">
                  <a:latin typeface="Times New Roman"/>
                  <a:cs typeface="Times New Roman"/>
                </a:rPr>
                <a:t>Khazanov et </a:t>
              </a:r>
              <a:r>
                <a:rPr lang="en-US" sz="3200" i="1" dirty="0">
                  <a:latin typeface="Times New Roman"/>
                  <a:cs typeface="Times New Roman"/>
                </a:rPr>
                <a:t>al.</a:t>
              </a:r>
              <a:r>
                <a:rPr lang="en-US" sz="3200" dirty="0">
                  <a:latin typeface="Times New Roman"/>
                  <a:cs typeface="Times New Roman"/>
                </a:rPr>
                <a:t> (</a:t>
              </a:r>
              <a:r>
                <a:rPr lang="en-US" sz="3200" dirty="0" smtClean="0">
                  <a:latin typeface="Times New Roman"/>
                  <a:cs typeface="Times New Roman"/>
                </a:rPr>
                <a:t>2013</a:t>
              </a:r>
              <a:r>
                <a:rPr lang="en-US" sz="3200" dirty="0">
                  <a:latin typeface="Times New Roman"/>
                  <a:cs typeface="Times New Roman"/>
                </a:rPr>
                <a:t>), J. </a:t>
              </a:r>
              <a:r>
                <a:rPr lang="en-US" sz="3200" dirty="0" err="1">
                  <a:latin typeface="Times New Roman"/>
                  <a:cs typeface="Times New Roman"/>
                </a:rPr>
                <a:t>Geophys</a:t>
              </a:r>
              <a:r>
                <a:rPr lang="en-US" sz="3200" dirty="0">
                  <a:latin typeface="Times New Roman"/>
                  <a:cs typeface="Times New Roman"/>
                </a:rPr>
                <a:t> Research </a:t>
              </a:r>
              <a:r>
                <a:rPr lang="en-US" sz="3200" dirty="0" smtClean="0">
                  <a:latin typeface="Times New Roman"/>
                  <a:cs typeface="Times New Roman"/>
                </a:rPr>
                <a:t>119</a:t>
              </a:r>
            </a:p>
          </p:txBody>
        </p:sp>
      </p:grpSp>
      <p:sp>
        <p:nvSpPr>
          <p:cNvPr id="81" name="TextBox 80"/>
          <p:cNvSpPr txBox="1"/>
          <p:nvPr/>
        </p:nvSpPr>
        <p:spPr>
          <a:xfrm>
            <a:off x="40005044" y="5700242"/>
            <a:ext cx="339712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200" b="1" dirty="0" smtClean="0">
                <a:latin typeface="Helvetica"/>
                <a:cs typeface="Helvetica"/>
              </a:rPr>
              <a:t>SM21A-2445</a:t>
            </a:r>
            <a:endParaRPr lang="en-US" sz="4200" b="1" dirty="0">
              <a:latin typeface="Helvetica"/>
              <a:cs typeface="Helvetica"/>
            </a:endParaRPr>
          </a:p>
        </p:txBody>
      </p:sp>
      <p:pic>
        <p:nvPicPr>
          <p:cNvPr id="20" name="Picture 19" descr="NASA LOGO_1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96" y="0"/>
            <a:ext cx="4055370" cy="371185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817844" y="179621"/>
            <a:ext cx="2965969" cy="2965969"/>
          </a:xfrm>
          <a:prstGeom prst="rect">
            <a:avLst/>
          </a:prstGeom>
        </p:spPr>
      </p:pic>
      <p:sp>
        <p:nvSpPr>
          <p:cNvPr id="78" name="TextBox 77"/>
          <p:cNvSpPr txBox="1"/>
          <p:nvPr/>
        </p:nvSpPr>
        <p:spPr>
          <a:xfrm>
            <a:off x="10718838" y="26021470"/>
            <a:ext cx="13254397" cy="6287330"/>
          </a:xfrm>
          <a:prstGeom prst="rect">
            <a:avLst/>
          </a:prstGeom>
          <a:solidFill>
            <a:schemeClr val="bg1">
              <a:alpha val="50000"/>
            </a:schemeClr>
          </a:solidFill>
          <a:ln w="63500"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0" name="TextBox 79"/>
          <p:cNvSpPr txBox="1"/>
          <p:nvPr/>
        </p:nvSpPr>
        <p:spPr>
          <a:xfrm>
            <a:off x="10718838" y="26021470"/>
            <a:ext cx="13254397" cy="1015669"/>
          </a:xfrm>
          <a:prstGeom prst="rect">
            <a:avLst/>
          </a:prstGeom>
          <a:solidFill>
            <a:schemeClr val="bg1"/>
          </a:solidFill>
          <a:ln w="63500"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ctr"/>
            <a:r>
              <a:rPr lang="en-US" sz="4800" b="1" dirty="0" smtClean="0">
                <a:latin typeface="Helvetica"/>
                <a:cs typeface="Helvetica"/>
              </a:rPr>
              <a:t>Conclusions &amp; Future Work</a:t>
            </a:r>
          </a:p>
        </p:txBody>
      </p:sp>
      <p:sp>
        <p:nvSpPr>
          <p:cNvPr id="84" name="TextBox 83"/>
          <p:cNvSpPr txBox="1"/>
          <p:nvPr/>
        </p:nvSpPr>
        <p:spPr>
          <a:xfrm>
            <a:off x="10873782" y="27224418"/>
            <a:ext cx="12973189" cy="496826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457200" indent="-457200">
              <a:buFont typeface="Wingdings" charset="0"/>
              <a:buChar char="w"/>
            </a:pPr>
            <a:r>
              <a:rPr lang="en-US" sz="3200" b="1" dirty="0" smtClean="0">
                <a:solidFill>
                  <a:srgbClr val="0000FF"/>
                </a:solidFill>
                <a:latin typeface="Times New Roman"/>
                <a:cs typeface="Times New Roman"/>
              </a:rPr>
              <a:t>We present experimental observations of binned pitch angle distributions and excess secondary flux between sunlit and shadowed conjugate points for 3 survey cases distributed in the magnetosphere</a:t>
            </a:r>
          </a:p>
          <a:p>
            <a:pPr marL="457200" indent="-457200">
              <a:buFont typeface="Wingdings" charset="0"/>
              <a:buChar char="w"/>
            </a:pPr>
            <a:r>
              <a:rPr lang="en-US" sz="3200" dirty="0" smtClean="0">
                <a:latin typeface="Times New Roman"/>
                <a:cs typeface="Times New Roman"/>
              </a:rPr>
              <a:t>Each magnetic field configuration gives a unique signature that will inform the identification of the appropriate wave-particle interaction (e.g. ECH, Whistler Chorus, etc.) that scatters plasma sheet electrons into the precipitating population </a:t>
            </a:r>
          </a:p>
          <a:p>
            <a:pPr marL="457200" indent="-457200">
              <a:buFont typeface="Wingdings" charset="0"/>
              <a:buChar char="w"/>
            </a:pPr>
            <a:r>
              <a:rPr lang="en-US" sz="3200" dirty="0" smtClean="0">
                <a:latin typeface="Times New Roman"/>
                <a:cs typeface="Times New Roman"/>
              </a:rPr>
              <a:t>Improvements in correcting for instrument-generated photoelectrons is needed to improve knowledge of low-energy electron distributions in the counter-streaming fluxes</a:t>
            </a:r>
          </a:p>
          <a:p>
            <a:pPr marL="457200" indent="-457200">
              <a:buFont typeface="Wingdings" charset="0"/>
              <a:buChar char="w"/>
            </a:pPr>
            <a:endParaRPr lang="en-US" sz="3200" dirty="0" smtClean="0">
              <a:latin typeface="Times New Roman"/>
              <a:cs typeface="Times New Roman"/>
            </a:endParaRPr>
          </a:p>
          <a:p>
            <a:pPr marL="457200" indent="-457200">
              <a:buFont typeface="Wingdings" charset="0"/>
              <a:buChar char="w"/>
            </a:pPr>
            <a:endParaRPr lang="en-US" sz="3200" dirty="0" smtClean="0">
              <a:latin typeface="Times New Roman"/>
              <a:cs typeface="Times New Roman"/>
            </a:endParaRPr>
          </a:p>
        </p:txBody>
      </p:sp>
      <p:pic>
        <p:nvPicPr>
          <p:cNvPr id="58" name="Picture 57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1924" y="16639332"/>
            <a:ext cx="8550582" cy="554273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Picture 60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0915" y="25801214"/>
            <a:ext cx="8083135" cy="5853899"/>
          </a:xfrm>
          <a:prstGeom prst="rect">
            <a:avLst/>
          </a:prstGeom>
          <a:noFill/>
          <a:ln>
            <a:noFill/>
          </a:ln>
        </p:spPr>
      </p:pic>
      <p:sp>
        <p:nvSpPr>
          <p:cNvPr id="1028" name="AutoShape 4" descr="data:image/png;base64,iVBORw0KGgoAAAANSUhEUgAAAYgAAAFACAYAAACm+Ov/AAAABHNCSVQICAgIfAhkiAAAAAlwSFlzAAALEgAACxIB0t1+/AAAIABJREFUeJzt3XmYVNW19/HvAkEUwRFRICAgKigJ4hAUh0ZEMc4mGiNoNMYkajS5ahKTyODlmuk1XjWJRiNXIhrnJM4iRlHEEQEZFERomcUJJ0hk6PX+sU9J03R3na6qU6eq+vd5nnq66lTVOevQTa3aZ++9trk7IiIidbVIOwARESlNShAiIlIvJQgREamXEoSIiNRLCUJEROqlBCEiIvVSghARkXopQYiISL22iPMiM9sfOBToBPwbmA1MdPdVCcYmIiIparQFYWbnmNk04OfAVsA84F3gEOBJM/urmXVNPkwRESm2bC2IrYGB7v7v+p40s35AL2BxoQMTEZF0mWoxiYhIfXLupDazkYUMRERESkvOLQgzW+zu6n8QEalQjfZBmNknDT1F6LQWEZEKla2T+iPgAHdfWfcJM1uSTEgiIlIKsvVB3AZ0a+C5vxU4FhERKSEaxSQiIvVq8igmMxudQBwiIlJichnmekLBoxARkZKTS4KwgkchIiIlp8l9EGbWwt1rEopHRERKRKwWhJl1ztxXchARaR6yJggz6wvcV4RYRESkhGQr9z0IuAs4szjhiIhIqWi0D8LMPgW+6u6vFy8kEREpBdkSxE1Ae+AM14w6EZFmpdFLTO7+fWAOcHtxwhERkVIRa5irmZ3l7rcVIR4RESkRWROEmRnQxd1VvVVEpBnJOsw16nt4tAixiIhICYlbamOamR2QaCQiIlJS4vZBzAV2BxYBqwn1mNzdv5xseCIikpa4CaLeRYPcfVHBIxIRkZIQ6xJTlAi+BBwR3V8T970iIlKe4rYgRgH7A3u6+x5m1gm4190HJh2giIikI24r4GTCQkGrAdx9OdAuqaBERCR9cRPE2mi4qwOYWdvkQqqfmY01s5VmNjPm608zszlmNsvMNBNcRKSJ4iaIe6K6TNuZ2XnAk8AtyYVVr1uBo+O80Mx2B34GHOTufYEfJxmYiEglir2inJkNAY4iDHGd4O4TkwysgRi6AQ9lhteaWQ/gT8BOhI7z89z9TTP7LTDP3f+v2DGKiFSKLeK8yMx+6+4/AybWsy1NNwPfd/cFZnYgcCMwGNgDwMyeI7SSrnT3CemFKSJSfuJeYhpSz7ZjChlIU0X9IAcD95rZdOAmoGP09BaEiX2HAWcAfzGz9qkEKiJSphptQZjZ+cAFQI86ncPtgClJBhZDC2CVu/ev57mlwIvR+tlvm9mbQC/g1WIGKCJSzrK1IP4GHA88GP3M3PZz9+GFCsLMWpjZNDN7MNtLoxvu/ilQbWbfqLWfTOmPfwKDom07EZLDwkLFKyLSHGRbMOhjd38buAJ4J5pF3R0YbmbbFTCOHwGNLmtqZn8Dngf2MLPFZnYOMAw418xmmNlswlwNov6GD8xsDvAv4DJ3X1XAeEVEKl7cmdQzCDOpdyOU/n4A2Nvdv5Z3AGZdCENYrwIucfcT8t2niIjkL24ndY27rwdOAf7g7j8Bdi1QDP8L/IRoEp6IiJSGWMNcgXVm9i3gLEIfBECrfA9uZscCK919hplVEfUv1PM6JQ8RkRy4e72fq3HEbUGcAxwEXOXu1WbWHRif60FrGQicYGYLgTuBQWZW79rX7l6xt1GjRqUeg85P56bzq7xbvmK1INz9deDiWo+rgd/me3B3/wXwCwAzOxy41N3Pyne/IiKSP63pICIi9YrbB5E4d38GeCbtONJQVVWVdgiJquTzq+RzA51fcxe7WF+azMzLIU4RkVJiZngROqnrO/DNub5XRERKX7ZaTDs09BSQ9yQ5EREpXdn6IN4DFrHp/ASPHu+cVFAiIpK+bAliITDY3RfXfcLMliQTkoiIlIJsfRDXAts38NzvChyLiIiUEI1iEhGpUEUfxaTRSyIizUMuw1z3L3gUIiJScnJJEO8WPIoS9dRTsGFD2lGIiKRDfRANcIcDDvgPLVtOZOutp9K5cwvGjDmb7t27FTUOEZFc5dsHEXdFub7uPivXg+QrjQRRXb2Iww67j6VLLyFM+1hNz56jmDjxIiUJESkLiXdSm9lg4IZcD1CuRowYx9KlP2DjHMG2LFhwJSNGjEsxKhGR4slWamMYcClwdHHCKR3LltUAbetsbcvy5TVphCMiUnTZZlLfCuzl7u8VI5hS0rlzC2A1myaJ1XTqpCU0RKR5yPZpNwoYa2ZbFSOYUjJmzNn07DmKkCQANtCjxyjGjDk7tZhERIopaye1mZ0JDHf31C4zpTWTurp6ESNGjGPZMmfq1IsZP/5zTjpp16LHISKSi2KNYhrs7v/K9SD5KoVSG1ddBcuXw5/+lGoYIiKxFSVBpK0UEsRbb8Ehh8CyZdCyZaqhiIjEUpRaTGY208x+YWY9cz1Qudt9d9h1V5g8Oe1IRESKI+6QnOOB9cA9ZvaKmV1mZl0TjKsknXoq3Htv2lGIiBRHky8xmVkvYAQwzN2LcrGlFC4xAcyfD4ceqstMIlIeilbu28y6mdlPgbuAvYCf5nrQctWrF+y4I7z6atqRiIgkL9tEOQDM7CWgFXAvcKq7L0w0qhJ2zDHw2GNw4IFpRyIikqy4LYiz3L2/u/+6OScHgKFD4fHH045CRCR5cRPER2Y21sweAzCzPmZ2boJxlaxDD4XXX4cPPkg7EhGRZMVNEOOACUCn6PGbwI+TCKjUbbklHH44PPFE2pGIiCQrboLYyd3vAWoA3H090GzXWjv6aCUIEal8cRPEajPbEXAAMxsAfJzvwc1sSzN7ycymm9ksMxuV7z6LYdAgeOaZtKMQEUlW3FpM/YE/APsAs4EOwDfcfWbeAZht7e5rzKwlMAW42N1frvOakpgHkeEOHTvC1KnQtdlNFxSRclGUeRDuPg04HDgY+D6wdyGSQ7TvNdHdLQnDbksnEzTALPRDqBUhIpUs9kQ5d1/v7nPcfba7rytUAGbWwsymA+8AE939lULtO0lVVTBpUtpRiIgkJ9ZEuSS5ew2wr5m1B/5pZn3c/fW6rxs9evQX96uqqqiqqipajPWpqoJrrkk1BBGRTUyaNIlJBfzmWlLlvs1sBLDa3a+ps72k+iAg9EN06ACvvQadO6cdjYjI5opV7rtVPdt2yvWgtfdhZttG97cChgBz891vMZjBgAHwwgtpRyIikoxGE4SZDTKzpcAKM3vCzHar9XQhZgLsCjxtZjOAl4AJ7v5oAfZbFAcdBC++mHYUIiLJyNaC+B1wtLvvBNwMTIzmQADk3GzJcPdZUY2nfu7+ZXe/Kt99FpNaECJSybIliNbuPgfA3e8DTgL+amYnUQbDUZN24IEwYwasXZt2JCIihZctQawzs10yD6JkMRgYDfRKMK6y0K5dWIp0xoy0IxERKbxsCeJyoGPtDe6+lDBp7jdJBVVOBgxQP4SIVKZGE4S7P+nur9XeZmb93f3jcusvSMpBB6kfQkQqU+yZ1LXcUvAoyphaECJSqXJJEHmPXqoke+wRFg/68MO0IxERKaxcEsSVBY+ijLVoAf36wbRpaUciIlJYTU4Q7v7PJAIpZ/37K0GISOXJmiDMbAsz+79iBFOuunZ9nxtumM2gQaMYPvxKqqsXpR2SiEjeGi3WZ2bbAPcCD7r7jUWLavM4Sq5YX0Z19SIOP/weliy5lJBvV9Oz5ygmTryI7t27pR2eiDRjSRfrmwQ8mmZyKHUjRoxjyZIL2PhP2ZYFC65kxIhxKUYlIpK/bAliW2BJMQIpV8uW1QBt62xty/LlNWmEIyJSMNkWDDoM+Ed0ieeBYgRUbjp3DpeVNk0Sq+nUKZcBYiIipSPrgkFm1g74m7sfX5yQ6o2hpPsghgz5AwsWXEVYVlt9ECJSGvLtg4i1opyZbeHu63M9SL5KOUFASBIXXvgYzzxzCieffCNjxpyt5CAiqStKgkhbqScICCW/t90W3n8f2tbtkhARSUGxlhw9zsymm9mHZvaJmX1qZp/ketBK1Lp1KLvx+utpRyIiUhhxe1KvBb4N7Oju7d29nbu3TzCusvTlL8OsWWlHISJSGHETxBJgdslf50lZ375KECJSObINc834KfComT0DfJ7Z6O7XJBJVmerbF554Iu0oREQKI26CuAr4DGgDtE4unPKmFoSIVJK4CaKTu++TaCQVoHPnMJpp5Uro2DH760VESlncPohHzeyoRCOpAGZqRYhI5YibIM4HHjezf2uYa+M0kklEKkWsS0zu3i7pQCpF377w0ktpRyEikr+4E+VONrNtaz3ezsxOSi6s8qVLTCJSKeLWYprh7v3qbJvu7vsmFtmmxyqbKRiffAK77hp+tmyZdjQi0pwVpdRGA6+LOwKqWWnfHjp0gAUL0o5ERCQ/cRPEVDO7xsx6RrdrgFfzPbiZdTGzp8xsjpnNMrOL891nKejTB954I+0oRETyEzdBXASsBe4G7gL+A1xYgOOvBy5x972Bg4ALzWyvAuw3Vb17K0GISPmLO4ppNXB5oQ/u7u8A70T3PzOzN4DOwNxCH6uYeveGyZPTjkJEJD8lsy6mme0G9APKfpCoLjGJSCUoiY5mM9sGuA/4kbt/Vt9rRo8e/cX9qqoqqqqqihJbLnr3hrlzwT3MrhYRKYZJkyYxadKkgu0v9RXlzGwL4GHgMXe/roHXlM0w14xddoGpU6FLl7QjEZHmqljDXOs78Mhc31vH/wGvN5QcylXv3lpdTkTKWz59EN/N9+BmNhAYBhwRLWk6zcyG5rvfUqCRTCJS7hrtg2ikIJ8BW+V7cHefAlTkfOM+fWD27LSjEBHJXbYWxEdAr2gd6tq3dsCKIsRXttSCEJFyly1B3AZ0a+C5vxU4loqiBCEi5S71UUxxlOMoJnfYbrtQk2mnndKORkSao6KPYjKz0bkerDkxUytCRMpbLqOYTih4FBVKM6pFpJzlkiA0NzgmtSBEpJzlkiD2K3gUFWrPPeHNN9OOQkQkN3GXHO2cue/uNcmFU1l69YL589OOQkQkN1kThJn1JRTSkybq0QMWL4Z169KORESk6RpNEGY2iLBA0JnFCaeybLkldO4M1dVpRyIi0nTZWhAPAqe6+1vFCKYS6TKTiJSrbAnib8AIM61qkKs99lBHtYiUp0YThLt/H5gD3F6ccCqPEoSIlKusndTu/j/AhCLEUpH22EOXmESkPMUa5urutyUdSKXq1UstCBEpT3HnQQw0s7bR/eFmdo2ZNVTlVWrp2hXeew/WrEk7EhGRpok7k/pGYI2ZfQW4FFhAKAUuWbRsGeZDLFiQdiQiIk0TN0Gsj+ptnwj80d3/BLRLLqzKostMIlKOGl1ytJZPzeznwHDgMDNrAbRKLqzKopFMIlKO4rYgvgl8Dpzr7u8AXYD/l1hUFUYjmUSkHGUrtWEA7v6Ou1/j7pOjx4szI5s0iS47XWISkXKUrQXxtJldZGZda280s9ZmdoSZ/RX4dnLhVQZdYhKRctTomtRm1gb4DjAM6A58BLQBWgJPADe4+/TEgyzDNalrc4f27WHJkrBOtYhIMeS7JnWjCaLOgVoBOwH/dvePcj1gLso9QQDstx/8+c9wwAFpRyIizUW+CSL2inLuvs7dVxQ7OVSK3XdXR7WIlJdclhyVHPTsqclyIlJelCCKRAlCRMpN3FpMbaPJcZjZHmZ2QtQnITEpQYhIuYnbgngWaGNmnQmjl84ExhUiADMba2YrzWxmIfZXqpQgRKTcxE0Q5u5rgFMIQ1tPBfYuUAy3AkcXaF8lq3NnWLVKVV1FpHzEThBmdhBhPsQj0baWhQjA3Z8DVhViX6WsRQvYbTdYuDDtSERE4ombIH4M/Bz4h7vPMbMewNPJhVWZdJlJRMpJrGqu7v4M8AxA1Fn9vrtfnGRglagcEsT8+fD663DIIbDjjmlHIyJpipUgzOxvwA+ADcArQHszu87di1bRdfTo0V/cr6qqoqqqqliHLpgePUq7JtO118KvfgX9+8N3vwvjx8PQoWlHJSJxTZo0iUmTJhVsf7FKbZjZDHfvZ2bDgP7A5cCr7v7lggRhthvwkLv3beD5si+1AfDww/CnP8Fjj6UdyeaeeCIkheefhy5dYMoUOPlkmDAB9t037ehEJBfFKrXRKpr3cBLwoLuvAwryiR21Tp4H9jCzxWZ2TiH2W4pK9RLT2rXwwx/CDTeE5AAwcCBcfTV85zuwfn268YlIOuImiJuAt4G2wLNm1g34pBABuPsZ7t7J3bd0967ufmsh9luKuneHxYthw4a0I9nUffeFYbjHHbfp9jPPhB12gLFj04lLRNIVK0G4+/Xu3tndv+bBImBQwrFVnDZtoEOHUPa7FFRXL2L48Cs5//wl1NTcRXX1ok2eN4MxY+A3v4F161IKUkRSE7fURsdoxvNj0eM+aKGgnJTKZabq6kUMGfIH7rjjJ3zyyZd49tnjGTLkD5sliYMPDp3rd9yRUqAikpq4l5jGAROATtHjNwlzI6SJSiVBjBgxjgULrgS2jra0ZcGCKxkxYtxmr73kktA/ISLNS9wEsZO73wPUALj7esKQV2miUkkQy5bVELqUamvL8uU1m7126FBYsQJmzChKaCJSIuImiNVmtiPRyCUzGwB8nFhUFaxHj9JIEJ07twBW19m6mk6dNv+TaNkSzj0X/vKXooQmIiUi7jyI/sAfgH2A2UAH4BvuXpQKrJUyDwLglVfge9+D6Ymv5N246upFHHTQs6xc+S3CfMnV9Ow5iokTL6J79271vB4OPDC0JLaINb1SRNJWzDWptwD2BAyYF82FKIpKShAffhiK9n38cRgllKYzzviUN9+cQvv2L9CpUwvGjDm73uSQceCBcNVVMGRI8WIUkdwVJUGY2YXAHZn1qM1se+Bb7l6UrstKShAA228fSm506JBuHL16wf33w5djzof//e9h7lxdahIpF8WaSX1eJjkAuPsq4LxcD9rc9eyZftnvpUvD+hT77BP/Pd/4BvzjH5oTIdJcxE0QLc02XhAxs5ZA62RCqnylMJLpxRfDHIcWTViVvFs32H13KGAtMBEpYXE/Hh4H7jazwWY2GLgz2iZNVF29iNmzn+OXv/wXw4dfudnEtGJ5+eXQp9BUxx8fig6KSOWL2wfRAvgecGS0aSJwi7sXZS5EpfRBZGYvL1hwFbAl2UYOJamqCn7xCzjqqKa9b8aMcKlp/vz0O9lFpHHF6qTe2d3frbNtT3efl+uBm6JSEsTw4Vdyxx2XsekEtdUMG3Y1t98+qmhxbNgA220HixaFYnxN4Q5f+hL861+w557JxCcihVGsTurJZnZarYNeCvwj14M2V02ZvZykN96AXXdtenKA0Go49lhdZhIpdTMLMEstboKoAs40s3vN7FlgDyCHK9jNW1NmLyfplVfggANyf/+xx8IjjxQunuYsU1F30KBRqfZJSWV55BEYPLgAO3L3WDfgQmApsBg4OO77CnELYZa/hQvf9p49L3X4zMPFmtXes+elvnDh20WN40c/cv/d73J//2efuW+zjfvHHxcupuZo87+Hz1L5e5DK8uc/u3fs6P7ii+7RZ2fOn71x+yCeBJYDFwNfAsYCz7r7ZQXIUXGO73HiLAfV1YsYMWIcjz46nH79XmDs2EOL3kF9xBFw+eVN76Cu7cgj4eKL4YQTChdXufv881BC5Y03wjDm6mp4//0w3+TjjzddKGrLLeHdd5fw/vu7sunS8J9zxBH3cP31Z7LbbtC27hVJkQbU1MBPfwoPPRRaELvvXrxO6pPc/Z+1Hm8B/Nzdx+R64KaopASR8f3vw1e+AhdcUNzjuocZ3LNnwy675L6f3/wGli+H668vXGzlpqYGpk6FBx4InfazZsEee0DfvuE/Z48e4d96u+1g2203rWH1n//AWWfdwvTp391sv9ttt5COHXt8MYigV69w22MP6N07/N106aJRZLLRmjUwfHgo5fP3v2/sX8w3QTRads3M9nL3ue7+TzPb0t0/h1Du28wm5npQCR8eacymXr48TI7r2DG//QwZEpYkbY4WLQrLsN56K7RrByeeCL/9Ley/f9O+8ffps4zp01dTd1TbsceO5/bbR1FTE1YfnD8/3N58E558Mgw1Xr8+JIp+/cLPAw6AvfZq2sRHqQwLF4ah5337wl13QetCTmFu7PoTMK2++/U9TvJGhfRB1HbPPe4nn1z84z76qPuRR+a/n/Xr3XfYwX3p0vz3VS5mzXI/7bRw3j/8oftrr+W3v3z6IFascH/8cfff/Mb99NPde/Rw324796OOch81Kjy3alV+8Unpe/hh9513dr/uOveams2fJ88+iGyFm62B+/U9liZIqwUxc2b84nyNadky9GU8+SR8u8IXn122LFzb/de/wup6Y8fCNtvkv9/u3bsxceJFjBhxNcuX10QVdeNNmtxll3A7+uiN21auDCVUXngBfvUrePVV6N49TIocNAgOPxx23DH/uCV9GzbAlVeGVuzf/w4DByZznEb7IMxsmrv3r3u/vsdJqsQ+iFWrQm2jYpf9HjYsdE4X4kP9ppvguedg/Pj891WKNmwIfSxXXQU/+AH8/Ofl1Wm8bl3oNH/66XB7/vnwxWTQoHA77LDQPyLl5e234ayzQp/WnXc2frk40U5qM3sXuIvQWvhmdJ/o8WnunueV7HgqMUFAKPs9fz7stFPxjrnPPuEDfd9989/XggVwyCGhX6PSOkyXLAmdfmZw882hg7jcrVsXOtUzCeOll8Lfw9FHh2Vl998/tAylNLnDbbfBZZeFFu0ll2T/fSWdIBr9nunuf831wE1RqQliv/3gxhtzK5qXi88/D98YP/ooDLMshB49wrC6vfcuzP5KwUMPwXe/Cz/+cfiPWKkfmv/5T2gBTpgQbsuWheHLRx8dbp07px2hZLzzDvzwh2E9ljvuCAMT4ijainJpqtQEceqp8PWvw+mnF+d4r70GZ5wBc+YUbp/f+x706RM+TMudO1xzTbjddx8cdFDaERXXsmXwxBMhWUycCJ06bWxdHHpo4b5USHw1NWGBriuuCOvCjx4NbdrEf3+iw1wlWcXuqH799cJ/0z/yyHDJqtwTxIYNYU7KCy+EW9euaUdUfJ07wznnhNuGDeFy1IQJMHJkmDdz2GEhWQwdGuZ5SLJmzgx9XwBPPRWGsRabRk2nqNgJ4o03wlj5Qho0CJ59trxXmVu/PnT6LVgAU6Y0z+RQV8uW8NWvhuTw/PMbO0anTQuJYvfdwyWPRx6B1bXKi6m2VP6WLw+XOIcMCf/mzz2XTnKAPFoQZtba3dcWMpjmpkcPuPvu4h3vjTfglFMKu88OHcJQyldeCSvUlZv168OEvw8/DH0PW22VdkSlaYcd4LTTws09zBp//PGwTvnpp8OAAXDggR8yfvw9LFmSKWm/mhdfTGe9k3L0ySfh3/OPfwwJYt689EeZxWpBmNkkM9ut1uMDgVcSiqnZKHYLYu7cUKqh0AYPDnMEyo17+I+4alUol6HkEI9ZmEvz05+GSx/Ll8NFF8G99y5kyZJL2TgzvC0LFlzJiBHjUoy29H34Yehb6Nkz1O+aNi3MzE87OUD8S0y/Bh43swvM7Crgz8A5hQjAzIaa2Vwze9PMflaIfZaLrl1hxQpYW4R22Pr18NZbyQzXPPLI8kwQI0eGVtX99zet40821a5dKNrYufNDbP6R0paHHz6bq64KE/dqirv0SUlbvDgUzezVKwyrfv75MIy1Wwk1tmIlCHefAPwAuA74DvA1d5+W78GjpUz/CBwN7A18y8wKfJW8dLVqFUaKLF6c/LGqq8PM2623Lvy+Dz00dGiurrvURQm7+eZQt+ahh8pr8lspa2i9k/79J/P++2FeyS67hEt6f/1r6NeoZPX1x7iHVtcpp4Q6WmvWhMQ5dmxIFCUnTj0OYAQwCzgI+D4wFzg2nxof0X4HAI/Venw58LN6XteE6iTl5Ygj3CdMSP44Dz7ofswxye3/kENC/Z9yMHlyqF8zf37akVSWOLWlqqvdb7zR/dRTw++ga1f3M890v+WW8Puor55QOapv7Zftt5/g3bqt9X32Cf8Gn36afBwkXIspY0fgQHf/N/CCmT0O3ALku65YZ2BJrcdLaWYr1RWrHyKJEUy1ZS4z1a4NVIreeSd0qo4bp6GahRanttRuu4Whmz/4QfjYnDcPnnkm/O2MHBlec9hhmU7v8C27HPuGrrhiHAsW/DeQabJvzapVg/jqV8fx6KPnlU3lgVgJwt1/XOfxImBIIhE1YPTo0V/cr6qqoqqqqpiHT0wxE0SSo4wGDw4LCJWydevgm98MHdPHHJN2NJWpe/du3H77qFivNQtfWvbaK6yP4h6GGk+eDC+/HK7Hv/FGGFhxwAEhYfTvH15fin1GK1aEYdJPPw33338xG5NDRis+/3xposlh0qRJTJo0qWD7i7tg0NPAZi909yPyOrjZAGC0uw+NHl8eduu/rfM6jxNnObr7brj33jBzN0kDBsDVV4faSUlYuzbUlKquLt2KoSNHhvpDjz2mdRPKxb//Hda/ePnlcHvttTDYolu3UEcqc9t99zDculgjf959Nwz1nTUrFEScMiWMRho4MPTJPfvsDTzyyLepu9bHsGFXx06ghVCsFeX2q/WwDfB1YL27/zTXA0f7bQnMAwYDK4CXgW+5+xt1XlexCeKVV8K3p2l5d/k3zD0UBnzrrWQLAx57bJiF+41vJHeMXL30UhhpM2MG7Lpr2tFIPtauDUUuZ8/eeMss8dqyZUgU3buHmeEdOsDOO4efHTpA+/ZhoMZWW4WfW24ZZo1nbuvXh8EWq1aF20cfhWSwaFG4LV4cWvzr1oXJa337hrpIAweGlk7mi0d19SKGDPkDCxZcSWZOSM+exZ8TklotJjN72d3z7i8ws6GE0VEtgLHu/pt6XlOxCeKDD8Jlpo8+Sq4i6ooVYdz6e+8ls/+Ma64J/3FvvDHZ48SVWf978eKWzJjxA379a+fCCzukHZYkxD18i6+uDrfly8Pf/Lvvhp/vvQeffhpaJWvWhNvxp8vZAAAWgklEQVTnn4ekUvu2zTahJbL99uHWoUMYkt6tW/i5225h9GG2/6+Zv7+N/TFnF33CYLFaEDvUetgC2A+43t33zPXATVHJCcI9/DFWV29cR7bQnnoqTMR59tlk9p/x2muh9TB/frLHiWPzb3Dr6dnzcs3qlWYl3wQR90rsq8DU6OcLwKXAubkeVDYyS76jOtPRl7S+fcMCSMWY15HNiBHjaiUHgC00q1ekieJOlOvu7j2in73c/Sh3fy7p4JqLpBPE3LnJDnHNaNEiLENaCrOqly2rYdMOQoC2LF+uqbwicTU6zNXMGi3t5u5/L2w4zVMxWhDHHpvc/msbPDisU31OQQqx5C7M6v0PYUxFxmo6ddLwJZG4ss2DOL6R5xxQgiiAHj3CULmkFKsFAWHC3MiRoW8lzclAl19+Dnfd9R82bHBgKzKjSMaMuSi9oETKTKMJwt1T/h7YPPToEQrGJeHTT8NwvWKtcdC9exhCmMTiRE1x551dOe64z9hmm981OKtXRBqX7RLTOHc/O7r/bS/SGtTNTZKXmObNC0XAijkxLFP+O60EsWAB3HQTvPbaNnTuXLxJSSKVJtvHRu2lsX+UZCDNWbduYT3gJFZlmzeveJeXMo48MvRDpOWSS+Cyy8JEKRHJXbYEUZmTD0pM69ahDPKSJdlf21Rz58KeRZmtstERR6S3DOnjj4fLW//1X8U/tkilydZJ3cXMrges1v0vuHuJl2crH5nLTD16FHa/8+bByScXdp/ZdOgQktLkySFZFMvatfCjH8G114YSCiKSn2wJ4ie17k9NMpDmLql+iDRaEADHHw8PPljcBHH99aFoW7GG9IpUupxrMRVTJZfayLjqqjDi6DebVaLK3YYNoa7Me++Fn8U0cyacdFLoMC7GcNcVK8JM7uefT2ZZVZFyVKxSG5KwJFoQixeH6q3FTg4QPqw3bAj9AcVw+eVw7rlKDiKFFHdFOUlYEgmimBPk6jIL5bUfeij54a4vvBBGTc2dm+xxRJqbrC0IM2tpZhoTkrAkEsS8een0P2SccAL885/JHqOmBi66CH77W2jXLtljiTQ3WROEu28AvlWEWJq1nXYKw0JXrSrcPtNsQQBUVcFbb23gpJOuY9CgUQwffiXV1YsKeoyxY8OIpWHDCrpbESH+JaYpZvZH4G5gdWajuye4Dlrzkin7XV0dFikphHnz4OtfL8y+crF06SLWrVvKAw+cD7QGVvPii4VbVev99+GKK2DChHTrPolUqrid1P2AvYH/Bn4f3a5OKqjmqtCXmdJuQYwYMY5PPulPSA4AbQu6JsMvfgGnnw79+hVkdyJSR6wWhLsPSjoQKWyC+Phj+OSTdMtNhDUZtqqztTBrMrz0Ejz8cChlLiLJiNWCMLOOZjbWzB6LHvcxM60oV2CFTBCZDupiFumrK6zJsLrO1vzXZFi/Hi64AH73O9h227x2JSKNiPs/dRwwAegUPX4T+HESATVnSSSINI0ZczY9e44C1kRbMmsynJ3Xfq++OvTTqGNaJFlxE8RO7n4PUAPg7uuBDYlF1UwVMkGk3f8A0L17NyZOvIhhw/4fO+88k/32m5x3B/WcOfD734fRS+qYFklW3ASx2sx2JKruamYDgI8Ti6qZ6tYtVHRdvz7/fZVCCwJCkrj99lE88MCX+fDDoXTpkntyWL8+LGX6P/8T/q1EJFlxE8QlwINATzObAtwGaO3GAmvTBnbeGZYuzX9fpdCCqG3AgFBIb+zY3Pfxy1/CDjvA975XuLhEpGGxi/WZ2RbAnoTS3/PcvWjV/ptDsb6Mww+HUaPyq4KaKdL3wQew9daFiy1fU6fCiSeG1k1T60M9+CD88IcwbVqYVCgi2RWlWJ+ZtQEuBsYAVwIXRtukwArRD/H226ElUkrJAWD//cNqc1dc0bT3zZkD3/0u3HWXkoNIMcW9xHQbYaLcH4A/RvfHJxVUc1aIBJHWGhBxXHMN3H03TJoU7/VLlsDXvgb/+79w8MGJhiYidcQttbGPu/ep9fhpMytSIefmpUePcDklH3PmJF9BNVc77gjjx4cZ0FOmQM+eDb923jwYOjQsH6ohrSLFF7cFMS0auQSAmX0VrTCXiL32yr9sdSknCAiXmcaMCf0tr75a/2vuvx8OOwxGjoQfa8aNSCoabUGY2SzC0NZWwPNmtjh6qiuQ18eYmX0DGA30Bg5Q4b9gr71g/vzQ0dyyZW77mDMHzj+/sHEV2nnnhdbE0KFw6qlwyilhhNKsWXDrrWGFuAceCKOfRCQdjY5iMrNGR5u7e861m81sT8LEu5uAyxpLEM1pFBOEMf5PPdX45ZeG1NSEdRFWrID27QsfW6GtXAl//nM4308+CSvCnXginHYabKHlrETyku8opkb/C9ZOAGa2PfClOu/JOUG4+7xov5oPW0fv3qEIXS4Joro6fDMvh+QA0LFjGNY7alTakYhIXbG+o5nZGOBsYAHRbOroZx6j9aUhvXuHtZyPO67p7y31/gcRKR9xG/GnAT3dfW1Tdm5mE4GOtTcREssv3f2hpuxr9OjRX9yvqqqiqqqqKW8vK717h3WWc6EEIdJ8TZo0iUlxx5DHEGsmtZndD5zv7u8W7Mgb9/00cKn6IDaaPBl+8hN48cWmv3f4cBg8ONQsEpHmLdE+iFp+DUw3s9nA55mN7n5CrgeuQ/0QtfTpE/og3JtesXTOHLj44mTiEpHmJW4LYg5htNEsopLfAO7+TM4HNjuJMDN7J+AjYIa7H9PAa5tVCwJCqYwZM6BTp+yvzdiwIYxgevfdptc6EpHKU6wWxBp3vz7Xg9TH3f8J/LOQ+6wkmZFMTUkQb70VRgUpOYhIIcSdST3ZzH5tZgeZWf/MLdHImrlMgmiK6dOhv34rIlIgcVsQ+0Y/a89r1TDXBO2zD8yc2bT3TJ8O++6b/XUiInHEShDuPijpQGRT++4Lt93WtPdMm6a6RSJSOHE7qUfWt93d/7vgEdV//GbXSf3ZZ6E/4eOP45WccIcOHUIto113TT4+ESl9RVkwCFhd67YBOAbYLdeDSnbbbANdusSv7Lp0aUgkSg4iUihxLzH9vvZjM7samJBIRPKFfv1Cv8I++2R/rfofRKTQ4rYg6toa6FLIQGRz++4bPvjjmDZNI5hEpLDirkk9y8xmRrc5wDzg2mRDk6YkiKlTYb/9ko1HRJqXuJ3UtdeFWA+sdPf1iUW1+fGbXSc1hLUS9toLPvyw8ZIbNTWhg3r2bPVBiMhGRZlJnc/CQJK7jh1h223D2sx77dXw6+bNC69TchCRQsq25OinbFz/IZOFPHpfa3fXml8JO+QQeO65xhPElCkwcGDxYhKR5qHRPgh3b+fu7aNbO2BX4CrgHeC6YgTY3GUSRGOefx4OPrg48YhI8xG3k3o7MxsNzATaAQe4+6VJBibBoYdmTxDPPacWhIgUXqMJwsx2MrNfA9MIndP7uvsV7v5BUaITevcOndQrVtT//Ntvh9nWceZKiIg0RbY+hEXAe8CtwBrgXKs1nMbdr0kuNAFo0QIOPxwmToSzztr8+QkTYMiQ8DoRkULK9rHy/wjJAcKlpbo3KYLjjoNHHqn/uQkT4OijixuPiDQPseZBpK25zoPIeOedcKnp3XehVauN2z/9NNRrWrgQdtwxvfhEpDQVq1ifpGiXXcI61Y89tun2Bx6Aww5TchCRZChBlInzzoO//GXTbePGwRlnpBKOiDQDusRUJtasgS5dNjBw4I189tl7tGnThRkzzmHRoi1o3Trt6ESkFCVaasPMLmnseY1iKp6VKxfRosVrPPzw+UBLYAMdOtzLsmUH0b17t2xvFxFpsmyXmOobuaRRTCkYMWIcH3wwmJAcAFry3nvHM2LEuBSjEpFK1mgLwt2vLFYg0rhly2qAtnW2tmX58po0whGRZiBWsT0zawOcC+wNtMlsd/fvJBSX1NG5cwvCiq+1k8RqOnXSOAMRSUbcT5fxwC7A0cAzhNXkPk0qKNncmDFn07PnKEKSAFhNz56jGDPm7NRiEpHKFnfBoOnuvq+ZzXT3L5tZK2Cyuw9IPkSNYsqorl7EiBHjWL68hk6dWjBmzNnqoBaRBuU7iilugnjZ3Q80s2eBCwjlvl929x65HrgplCBERJquKCvKATeb2fbACOBBYBtgZK4HFRGR0herD8Ldb3H3Ve7+jLv3cPed3f3P+RzYzH5nZm+Y2Qwzu9/M2uezv3I2adKktENIVCWfXyWfG+j8mrts60EMj35eUt8tz2M/Aezt7v2A+cDP89xf2ar0P9JKPr9KPjfQ+TV32S4xZcZU1jcpLq9OAXd/stbDF4Gv57M/EREprGwT5W6K7j7p7lNqP2dmhVzk8jvAXQXcn4iI5CnuKKZp7t4/27Z63jcR6Fh7E6Hl8Ut3fyh6zS+B/u7eYAvCzDSESUQkB0kW6zsIOBjoUKfPoT0biwI1FtiQLPs/G/gacESW/eR8giIikptsfRCtCUNat2DTfohPgG/kc2AzGwr8BDjM3T/PZ18iIlJ4cS8xdXP3RQU9sNl8QgL6INr0ortfUMhjiIhI7uJOlNvSzG4Gdqv9Hndv9NJQY9y9V67vFRGR5MUt1ncvMB24gnBZKHNLlJkNNbO5Zvammf0s6eMlzcy6mNlTZjbHzGaZ2cXR9u3N7Akzm2dmE8xs27RjzYeZtTCzaWb2YPS4Ys7PzLY1s3ujSZ5zzOyrlXJ+ZvZfZjbbzGaa2R1m1rrcz83MxprZSjObWWtbg+dkZj83s/nR7/eodKKOp4Fza3ACci7nFjdBrHf3G939ZXd/NXNr4vk0iZm1AP5IqCC7N/AtM9sryWMWwXrgEnffGzgIuDA6p8sJQ4n3BJ6i/CcN/gh4vdbjSjq/64BH3b038BVgLhVwfmbWCbiIMKLwy4QrBd+i/M/tVsJnSG31npOZ9QFOA3oDxwA3mFkpD5Cp79zqnYCc67nFTRAPmdkFZrarme2QucU9ixwdCMx390Xuvo4wT+LEhI+ZKHd/x91nRPc/A94glE4/Efhr9LK/AielE2H+zKwLYWTaLbU2V8T5Rd/GDnX3WwHcfb27f0yFnB9hZGJbM9sC2ApYRpmfm7s/B6yqs7mhczoBuCv6vb5N+IA9sBhx5qK+c3P3J909s4rYi4TPF8jx3OImiG8TLik9D7wa3abGfG+uOgNLaj1eGm2rCGa2G9CP8Evs6O4rISQRYOf0Isvb/xL+VmqPfqiU8+sOvG9mt0aX0G42s62pgPNz9+XA74HFhMTwcVTtoOzPrR47N3BOdT9zllHenznfAR6N7ud0bnGL9XWv51aUUt+VyMy2Ae4DfhS1JOoOJSvLiYFmdiywMmolNdZ8LcvzI1x26Q/8KZokuppwuaLsf39mth3hm3U3oBOhJTGMCji3GCrunKIJyOvc/c589hMrQZjZ1mZ2RTSSCTPrZWbH5XPgGJYBXWs97hJtK2tR8/0+YLy7PxBtXmlmHaPndwHeTSu+PA0ETjCzhcCdwBFmNh54p0LObymwxN0zref7CQmjEn5/RwIL3f1Dd98A/IMwSbYSzq2uhs5pGfClWq8ry8+cWhOQz6i1Oadzi3uJ6VZgLeEPJnOw/4n53ly9AuxuZt3MrDVwOmEtinL3f8Dr7n5drW0PAmdH978NPFD3TeXA3X/h7l2j1uXpwFPufibwEJVxfiuBJWa2R7RpMDCHyvj9LQYGmFmbqPNyMGGgQSWcm7Fpi7ahc3oQOD0avdUd2B14uVhB5miTc6s1AfmEOhOQczs3d896A6ZGP6fX2vZanPfmcwOGAvMIHSqXJ328IpzPQGADMIMwbHhadI47AE9G5/oEsF3asRbgXA8HHozuV8z5EUYuvRL9Dv8ObFsp5weMIgycmEnovG1V7ucG/A1YDnxOSILnANs3dE6EUT9vRf8OR6Udfw7nNh9YFH22TANuyOfc4s6kfp7wjWKKu/c3s57Ane5esj38IiKSn7gzqUcBjwNfMrM7CN+Ez04qKBERSV/WFkR0PbILsAYYQLje9aK7v598eCIikpa4l5hmuXvfIsQjIiIlIu4opmlmdkCikYiISEmJ24KYSxgWtYgwOcgA91CzRUREKlDs9SDq2+4FXiNCRERKR9xSG4sIs/COiO6viftekWIysw1RnaTp0c+fph1TRlQmfLdGnh9pZr+qs+0rZvZ6dH9iuZXblvIWt9TGKOBnbCz12wq4PamgRPKw2t37u/u+0c/f5btDM8u6/nqMffQBWniopNmQO4Fv1tl2OmFCFMBtwIX5xiISV9xWwMmEcrGr4YvKj+0afYdIOuotEmhm1WY22sxeNbPXMuUyojpjY83sxei546Pt3zazB8zsX8CTFtxgZq9Hi808YmanmNkgM/tHreMcaWZ/ryeEYdQqU2FmQ8zseTObamZ3m9nW7j4f+LDOgJDTCIkDQsmSb+XzjyPSFHETxFoPnRUOYGZtkwtJJC9b1bnEdGqt59519/2APwOXRdt+CfzL3QcARwBXm9lW0XP7Aqe4+yDgFKCru/cBziQs+IS7Pw3saWY7Ru85BxhbT1wDCWXyiV57BTDY3fePtl8ave4uoiRgZgOAD9x9QXSsj4DWZrZ9rv84Ik0Rdyb1PWZ2E7CdmZ1HqDP+l+TCEsnZGg+luOuT+ab/KqFVDHAUcLyZZZbQbc3GKsITPSwIBHAIYeld3H2lmT1da7/jgeFmNo4wmfTMeo69K/BedH8A0AeYEk1EbQW8ED13NzAFuIRwualuueb3COW46y6CI1JwjSYIM9vS3T9396vNbAjwCbAnMNLdJxYlQpHCyVS33MDGv30Dvh5d3vlC9O19dcz9jiNc/vkcuNc3ruhV2xqgTa1jPuHuw+q+yN2XRpfDqoCvE5JJbW2Af8eMSyQv2S4xvQBgZuPdfaK7/8TdL1NykBLW1DWEJwAXf/Fms34NvG4K8PWoL6IjUJV5wt1XEKpq/pJQGr8+bxDmEkFYRXBgVPQy0w/Sq9Zr7yKszLcg6u+rrSPwdvbTEslftktMrc3sDOBgMzul7pPuXl9nnEia2pjZNKLJnMDj7v4LGl41bAxwrZnNJHxhWkgYkFHX/YQ+ijmEpRtfBT6u9fwdwE7uPq+B4zwKDCKskfF+tKjLnWa2ZRTbFYRSzRAuZV0H/LD2DsxsP0IdtPpaKCIF1+hEOTM7hDD64jQ2X6zH3f07CcYmUlLMrK27rzazHYCXgIHu/m703B+Aae5ebwvCzNoAT0XvyWmJSzO7Fngg6hgXSVy2FsSu7n6+mU1395uLEpFI6XrYwtrNrYD/rpUcpgKfETqW6+Xu/4nmE3UmLF2ai1lKDlJM2VoQ06IFgqY1MjJEREQqULYEMZFwffQAYHLd5929vmu1IiJSAbIliNZAf8I47+/Wfd7dn0kuNBERSVPcaq4d3P29rC8UEZGKka0Fca27/9jMHqKeYYK6xCQiUrmyjWIaH/28OulARESktMS6xAThMhOALjWJiDQPWau5RiWS3wfmAW+a2XtmNjL50EREJE2NJggzu4RQpvgAd9/B3bcHvkqoI/NfxQhQRETSka2TejowxN3fr7O9A6Ea5b4JxyciIinJdompVd3kAF/0Q7RKJiQRESkF2RLE2hyfExGRMpftEtMG6l80xYA27q5WhIhIhYo9zFVERJqXrMNcRUSkeVKCEBGReilBiIhIvZQgRESkXkoQIiJSr/8PDNpx5oydk3kAAAAASUVORK5CYII="/>
          <p:cNvSpPr>
            <a:spLocks noChangeAspect="1" noChangeArrowheads="1"/>
          </p:cNvSpPr>
          <p:nvPr/>
        </p:nvSpPr>
        <p:spPr bwMode="auto">
          <a:xfrm>
            <a:off x="63500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92" name="Picture 7"/>
          <p:cNvPicPr>
            <a:picLocks noChangeAspect="1" noChangeArrowheads="1"/>
          </p:cNvPicPr>
          <p:nvPr/>
        </p:nvPicPr>
        <p:blipFill>
          <a:blip r:embed="rId10"/>
          <a:srcRect l="17870" t="34459" r="3141" b="32664"/>
          <a:stretch>
            <a:fillRect/>
          </a:stretch>
        </p:blipFill>
        <p:spPr bwMode="auto">
          <a:xfrm>
            <a:off x="12533263" y="10295856"/>
            <a:ext cx="4762516" cy="34506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16600" y="17812323"/>
            <a:ext cx="4715361" cy="7510179"/>
          </a:xfrm>
          <a:prstGeom prst="rect">
            <a:avLst/>
          </a:prstGeom>
        </p:spPr>
      </p:pic>
      <p:grpSp>
        <p:nvGrpSpPr>
          <p:cNvPr id="4" name="Group 3"/>
          <p:cNvGrpSpPr/>
          <p:nvPr/>
        </p:nvGrpSpPr>
        <p:grpSpPr>
          <a:xfrm>
            <a:off x="21100165" y="8000321"/>
            <a:ext cx="22221020" cy="17580686"/>
            <a:chOff x="20268101" y="6390758"/>
            <a:chExt cx="22221020" cy="17580686"/>
          </a:xfrm>
        </p:grpSpPr>
        <p:sp>
          <p:nvSpPr>
            <p:cNvPr id="96" name="TextBox 95"/>
            <p:cNvSpPr txBox="1"/>
            <p:nvPr/>
          </p:nvSpPr>
          <p:spPr>
            <a:xfrm>
              <a:off x="20268101" y="6390758"/>
              <a:ext cx="22221020" cy="17580686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  <a:ln w="63500">
              <a:solidFill>
                <a:schemeClr val="tx1"/>
              </a:solidFill>
            </a:ln>
          </p:spPr>
          <p:txBody>
            <a:bodyPr wrap="square" rtlCol="0">
              <a:noAutofit/>
            </a:bodyPr>
            <a:lstStyle/>
            <a:p>
              <a:pPr algn="ctr"/>
              <a:endParaRPr lang="en-US" sz="4400" b="1" dirty="0" smtClean="0">
                <a:latin typeface="Times New Roman"/>
                <a:cs typeface="Times New Roman"/>
              </a:endParaRPr>
            </a:p>
          </p:txBody>
        </p:sp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490400" y="8412480"/>
              <a:ext cx="4389120" cy="4389120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346400" y="8412480"/>
              <a:ext cx="4142540" cy="4389120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918400" y="18653760"/>
              <a:ext cx="4389120" cy="4389120"/>
            </a:xfrm>
            <a:prstGeom prst="rect">
              <a:avLst/>
            </a:prstGeom>
          </p:spPr>
        </p:pic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918400" y="13533120"/>
              <a:ext cx="4389120" cy="4389120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85680" y="18653760"/>
              <a:ext cx="5303123" cy="4389120"/>
            </a:xfrm>
            <a:prstGeom prst="rect">
              <a:avLst/>
            </a:prstGeom>
          </p:spPr>
        </p:pic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490400" y="18653760"/>
              <a:ext cx="4389120" cy="4389120"/>
            </a:xfrm>
            <a:prstGeom prst="rect">
              <a:avLst/>
            </a:prstGeom>
          </p:spPr>
        </p:pic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346400" y="18653760"/>
              <a:ext cx="4080116" cy="4389120"/>
            </a:xfrm>
            <a:prstGeom prst="rect">
              <a:avLst/>
            </a:prstGeom>
          </p:spPr>
        </p:pic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490400" y="13533120"/>
              <a:ext cx="4389120" cy="4389120"/>
            </a:xfrm>
            <a:prstGeom prst="rect">
              <a:avLst/>
            </a:prstGeom>
          </p:spPr>
        </p:pic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85680" y="13533120"/>
              <a:ext cx="5303123" cy="4389120"/>
            </a:xfrm>
            <a:prstGeom prst="rect">
              <a:avLst/>
            </a:prstGeom>
          </p:spPr>
        </p:pic>
        <p:pic>
          <p:nvPicPr>
            <p:cNvPr id="29" name="Picture 28"/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346400" y="13533120"/>
              <a:ext cx="4119020" cy="4389120"/>
            </a:xfrm>
            <a:prstGeom prst="rect">
              <a:avLst/>
            </a:prstGeom>
          </p:spPr>
        </p:pic>
        <p:sp>
          <p:nvSpPr>
            <p:cNvPr id="31" name="Rounded Rectangle 30"/>
            <p:cNvSpPr/>
            <p:nvPr/>
          </p:nvSpPr>
          <p:spPr>
            <a:xfrm rot="16200000">
              <a:off x="19284736" y="20250380"/>
              <a:ext cx="4542924" cy="958474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r>
                <a:rPr lang="en-US" sz="5400" dirty="0"/>
                <a:t>Mar 02, 2016 </a:t>
              </a:r>
              <a:r>
                <a:rPr lang="en-US" sz="1200" dirty="0"/>
                <a:t>600</a:t>
              </a:r>
            </a:p>
          </p:txBody>
        </p:sp>
        <p:sp>
          <p:nvSpPr>
            <p:cNvPr id="70" name="Rounded Rectangle 69"/>
            <p:cNvSpPr/>
            <p:nvPr/>
          </p:nvSpPr>
          <p:spPr>
            <a:xfrm rot="16200000">
              <a:off x="19284736" y="15154391"/>
              <a:ext cx="4542924" cy="958474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r>
                <a:rPr lang="en-US" sz="5400" dirty="0" smtClean="0"/>
                <a:t>Oct 26, 2015 </a:t>
              </a:r>
              <a:r>
                <a:rPr lang="en-US" sz="1200" dirty="0" smtClean="0"/>
                <a:t>0</a:t>
              </a:r>
              <a:endParaRPr lang="en-US" sz="1200" dirty="0"/>
            </a:p>
          </p:txBody>
        </p:sp>
        <p:sp>
          <p:nvSpPr>
            <p:cNvPr id="74" name="Rounded Rectangle 73"/>
            <p:cNvSpPr/>
            <p:nvPr/>
          </p:nvSpPr>
          <p:spPr>
            <a:xfrm rot="16200000">
              <a:off x="19284736" y="10058400"/>
              <a:ext cx="4542924" cy="958474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r>
                <a:rPr lang="en-US" sz="5400" dirty="0" smtClean="0"/>
                <a:t>Aug 04, 2015 </a:t>
              </a:r>
              <a:r>
                <a:rPr lang="en-US" sz="1200" dirty="0" smtClean="0"/>
                <a:t>538</a:t>
              </a:r>
              <a:endParaRPr lang="en-US" sz="1200" dirty="0"/>
            </a:p>
          </p:txBody>
        </p:sp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85680" y="8412480"/>
              <a:ext cx="5305425" cy="4391025"/>
            </a:xfrm>
            <a:prstGeom prst="rect">
              <a:avLst/>
            </a:prstGeom>
          </p:spPr>
        </p:pic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918400" y="8412480"/>
              <a:ext cx="4389120" cy="4389120"/>
            </a:xfrm>
            <a:prstGeom prst="rect">
              <a:avLst/>
            </a:prstGeom>
          </p:spPr>
        </p:pic>
      </p:grpSp>
      <p:sp>
        <p:nvSpPr>
          <p:cNvPr id="2" name="Rectangle 1"/>
          <p:cNvSpPr/>
          <p:nvPr/>
        </p:nvSpPr>
        <p:spPr>
          <a:xfrm>
            <a:off x="11321758" y="17928635"/>
            <a:ext cx="4332048" cy="7478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Times New Roman"/>
                <a:cs typeface="Times New Roman"/>
              </a:rPr>
              <a:t>Data analyzed during stable magnetic field conditions when the observatory sits in the magnetosphere on closed filed lines (columns 1 and 2)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Times New Roman"/>
                <a:cs typeface="Times New Roman"/>
              </a:rPr>
              <a:t>Collecting data into discrete bins provides survey spectra (column 3) and excess spectra between sunlit and shadowed conjugate footprints (column 4). </a:t>
            </a:r>
            <a:endParaRPr lang="en-US" sz="3200" dirty="0">
              <a:latin typeface="Times New Roman"/>
              <a:cs typeface="Times New Roman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34156637" y="27128301"/>
            <a:ext cx="18748064" cy="2805520"/>
          </a:xfrm>
          <a:prstGeom prst="rect">
            <a:avLst/>
          </a:prstGeom>
          <a:noFill/>
          <a:ln w="63500">
            <a:noFill/>
          </a:ln>
        </p:spPr>
        <p:txBody>
          <a:bodyPr wrap="square" rtlCol="0">
            <a:noAutofit/>
          </a:bodyPr>
          <a:lstStyle/>
          <a:p>
            <a:r>
              <a:rPr lang="en-US" sz="3200" dirty="0" smtClean="0">
                <a:latin typeface="Times New Roman"/>
                <a:cs typeface="Times New Roman"/>
              </a:rPr>
              <a:t>[</a:t>
            </a:r>
            <a:r>
              <a:rPr lang="en-US" sz="3200" dirty="0">
                <a:latin typeface="Times New Roman"/>
                <a:cs typeface="Times New Roman"/>
              </a:rPr>
              <a:t>4] </a:t>
            </a:r>
            <a:r>
              <a:rPr lang="en-US" sz="3200" i="1" dirty="0">
                <a:latin typeface="Times New Roman"/>
                <a:cs typeface="Times New Roman"/>
              </a:rPr>
              <a:t>Khazanov et al.</a:t>
            </a:r>
            <a:r>
              <a:rPr lang="en-US" sz="3200" dirty="0">
                <a:latin typeface="Times New Roman"/>
                <a:cs typeface="Times New Roman"/>
              </a:rPr>
              <a:t> (2015), J. </a:t>
            </a:r>
            <a:r>
              <a:rPr lang="en-US" sz="3200" dirty="0" err="1">
                <a:latin typeface="Times New Roman"/>
                <a:cs typeface="Times New Roman"/>
              </a:rPr>
              <a:t>Geophys</a:t>
            </a:r>
            <a:r>
              <a:rPr lang="en-US" sz="3200" dirty="0">
                <a:latin typeface="Times New Roman"/>
                <a:cs typeface="Times New Roman"/>
              </a:rPr>
              <a:t> Research 120</a:t>
            </a:r>
          </a:p>
          <a:p>
            <a:r>
              <a:rPr lang="en-US" sz="3200" dirty="0">
                <a:latin typeface="Times New Roman"/>
                <a:cs typeface="Times New Roman"/>
              </a:rPr>
              <a:t>[5]</a:t>
            </a:r>
            <a:r>
              <a:rPr lang="en-US" sz="3200" i="1" dirty="0">
                <a:latin typeface="Times New Roman"/>
                <a:cs typeface="Times New Roman"/>
              </a:rPr>
              <a:t> Pollock et al., (2016)</a:t>
            </a:r>
            <a:r>
              <a:rPr lang="en-US" sz="3200" dirty="0">
                <a:latin typeface="Times New Roman"/>
                <a:cs typeface="Times New Roman"/>
              </a:rPr>
              <a:t>, Space Sci. Rev., 199</a:t>
            </a:r>
          </a:p>
          <a:p>
            <a:endParaRPr lang="en-US" sz="3200" dirty="0" smtClean="0">
              <a:latin typeface="Times New Roman"/>
              <a:cs typeface="Times New Roman"/>
            </a:endParaRPr>
          </a:p>
        </p:txBody>
      </p:sp>
      <p:sp>
        <p:nvSpPr>
          <p:cNvPr id="56" name="Rounded Rectangle 55"/>
          <p:cNvSpPr/>
          <p:nvPr/>
        </p:nvSpPr>
        <p:spPr>
          <a:xfrm>
            <a:off x="33690904" y="8542053"/>
            <a:ext cx="4448680" cy="1167362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4000" dirty="0" smtClean="0"/>
              <a:t>Flux Spectrum by Pitch Angle</a:t>
            </a:r>
            <a:endParaRPr lang="en-US" sz="1000" dirty="0"/>
          </a:p>
        </p:txBody>
      </p:sp>
      <p:sp>
        <p:nvSpPr>
          <p:cNvPr id="59" name="Rounded Rectangle 58"/>
          <p:cNvSpPr/>
          <p:nvPr/>
        </p:nvSpPr>
        <p:spPr>
          <a:xfrm>
            <a:off x="28872324" y="8542053"/>
            <a:ext cx="4448680" cy="1167362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4000" dirty="0" smtClean="0"/>
              <a:t>GSM </a:t>
            </a:r>
            <a:r>
              <a:rPr lang="en-US" sz="4000" dirty="0" err="1" smtClean="0"/>
              <a:t>Fieldline</a:t>
            </a:r>
            <a:r>
              <a:rPr lang="en-US" sz="4000" dirty="0" smtClean="0"/>
              <a:t> </a:t>
            </a:r>
          </a:p>
          <a:p>
            <a:pPr algn="ctr"/>
            <a:r>
              <a:rPr lang="en-US" sz="4000" dirty="0" smtClean="0"/>
              <a:t>Trace</a:t>
            </a:r>
            <a:endParaRPr lang="en-US" sz="1000" dirty="0"/>
          </a:p>
        </p:txBody>
      </p:sp>
      <p:sp>
        <p:nvSpPr>
          <p:cNvPr id="60" name="Rounded Rectangle 59"/>
          <p:cNvSpPr/>
          <p:nvPr/>
        </p:nvSpPr>
        <p:spPr>
          <a:xfrm>
            <a:off x="23844965" y="8542053"/>
            <a:ext cx="4448680" cy="1167362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4000" dirty="0" smtClean="0"/>
              <a:t>Magnetic Field</a:t>
            </a:r>
            <a:endParaRPr lang="en-US" sz="1000" dirty="0"/>
          </a:p>
        </p:txBody>
      </p:sp>
      <p:sp>
        <p:nvSpPr>
          <p:cNvPr id="62" name="Rounded Rectangle 61"/>
          <p:cNvSpPr/>
          <p:nvPr/>
        </p:nvSpPr>
        <p:spPr>
          <a:xfrm>
            <a:off x="38423635" y="8542053"/>
            <a:ext cx="4448680" cy="1167362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4000" dirty="0" smtClean="0"/>
              <a:t>Excess Flux: </a:t>
            </a:r>
          </a:p>
          <a:p>
            <a:pPr algn="ctr"/>
            <a:r>
              <a:rPr lang="en-US" sz="4000" dirty="0" smtClean="0"/>
              <a:t>Sunlit - Shadowed</a:t>
            </a:r>
            <a:endParaRPr lang="en-US" sz="1000" dirty="0"/>
          </a:p>
        </p:txBody>
      </p:sp>
      <p:sp>
        <p:nvSpPr>
          <p:cNvPr id="52" name="TextBox 51"/>
          <p:cNvSpPr txBox="1"/>
          <p:nvPr/>
        </p:nvSpPr>
        <p:spPr>
          <a:xfrm>
            <a:off x="24272986" y="26003208"/>
            <a:ext cx="18913470" cy="1015669"/>
          </a:xfrm>
          <a:prstGeom prst="rect">
            <a:avLst/>
          </a:prstGeom>
          <a:solidFill>
            <a:schemeClr val="bg1"/>
          </a:solidFill>
          <a:ln w="63500"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ctr"/>
            <a:r>
              <a:rPr lang="en-US" sz="4800" b="1" dirty="0" smtClean="0">
                <a:latin typeface="Helvetica"/>
                <a:cs typeface="Helvetica"/>
              </a:rPr>
              <a:t>References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24235983" y="29328815"/>
            <a:ext cx="19050844" cy="1015669"/>
          </a:xfrm>
          <a:prstGeom prst="rect">
            <a:avLst/>
          </a:prstGeom>
          <a:solidFill>
            <a:schemeClr val="bg1"/>
          </a:solidFill>
          <a:ln w="63500"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algn="ctr"/>
            <a:r>
              <a:rPr lang="en-US" sz="4800" b="1" dirty="0" smtClean="0">
                <a:latin typeface="Helvetica"/>
                <a:cs typeface="Helvetica"/>
              </a:rPr>
              <a:t>Acknowledgements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24144225" y="15525750"/>
            <a:ext cx="139661" cy="3429000"/>
          </a:xfrm>
          <a:prstGeom prst="roundRect">
            <a:avLst/>
          </a:prstGeom>
          <a:solidFill>
            <a:schemeClr val="accent5">
              <a:lumMod val="60000"/>
              <a:lumOff val="40000"/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5" name="Rounded Rectangle 54"/>
          <p:cNvSpPr/>
          <p:nvPr/>
        </p:nvSpPr>
        <p:spPr>
          <a:xfrm>
            <a:off x="24955428" y="10401911"/>
            <a:ext cx="139661" cy="3429000"/>
          </a:xfrm>
          <a:prstGeom prst="roundRect">
            <a:avLst/>
          </a:prstGeom>
          <a:solidFill>
            <a:schemeClr val="accent5">
              <a:lumMod val="60000"/>
              <a:lumOff val="40000"/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7" name="Rounded Rectangle 56"/>
          <p:cNvSpPr/>
          <p:nvPr/>
        </p:nvSpPr>
        <p:spPr>
          <a:xfrm>
            <a:off x="25790355" y="20617413"/>
            <a:ext cx="139661" cy="3429000"/>
          </a:xfrm>
          <a:prstGeom prst="roundRect">
            <a:avLst/>
          </a:prstGeom>
          <a:solidFill>
            <a:schemeClr val="accent5">
              <a:lumMod val="60000"/>
              <a:lumOff val="40000"/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615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4669</TotalTime>
  <Words>561</Words>
  <Application>Microsoft Office PowerPoint</Application>
  <PresentationFormat>Custom</PresentationFormat>
  <Paragraphs>85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Arial</vt:lpstr>
      <vt:lpstr>Calibri</vt:lpstr>
      <vt:lpstr>Cambria Math</vt:lpstr>
      <vt:lpstr>Droid Sans Fallback</vt:lpstr>
      <vt:lpstr>Helvetica</vt:lpstr>
      <vt:lpstr>Times New Roman</vt:lpstr>
      <vt:lpstr>Wingdings</vt:lpstr>
      <vt:lpstr>Office Theme</vt:lpstr>
      <vt:lpstr>PowerPoint Presentation</vt:lpstr>
    </vt:vector>
  </TitlesOfParts>
  <Company>University of New Hampshire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Jason Shuster</dc:creator>
  <cp:lastModifiedBy>Schiff, Conrad (GSFC-5950)</cp:lastModifiedBy>
  <cp:revision>355</cp:revision>
  <cp:lastPrinted>2016-12-07T20:12:30Z</cp:lastPrinted>
  <dcterms:created xsi:type="dcterms:W3CDTF">2014-06-10T15:00:38Z</dcterms:created>
  <dcterms:modified xsi:type="dcterms:W3CDTF">2016-12-09T14:16:25Z</dcterms:modified>
</cp:coreProperties>
</file>

<file path=docProps/thumbnail.jpeg>
</file>